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43"/>
  </p:notesMasterIdLst>
  <p:sldIdLst>
    <p:sldId id="256" r:id="rId2"/>
    <p:sldId id="277" r:id="rId3"/>
    <p:sldId id="258" r:id="rId4"/>
    <p:sldId id="272" r:id="rId5"/>
    <p:sldId id="259" r:id="rId6"/>
    <p:sldId id="299" r:id="rId7"/>
    <p:sldId id="300" r:id="rId8"/>
    <p:sldId id="301" r:id="rId9"/>
    <p:sldId id="263" r:id="rId10"/>
    <p:sldId id="302" r:id="rId11"/>
    <p:sldId id="264" r:id="rId12"/>
    <p:sldId id="304" r:id="rId13"/>
    <p:sldId id="262" r:id="rId14"/>
    <p:sldId id="306" r:id="rId15"/>
    <p:sldId id="307" r:id="rId16"/>
    <p:sldId id="309" r:id="rId17"/>
    <p:sldId id="310" r:id="rId18"/>
    <p:sldId id="313" r:id="rId19"/>
    <p:sldId id="314" r:id="rId20"/>
    <p:sldId id="315" r:id="rId21"/>
    <p:sldId id="311" r:id="rId22"/>
    <p:sldId id="312" r:id="rId23"/>
    <p:sldId id="265" r:id="rId24"/>
    <p:sldId id="317" r:id="rId25"/>
    <p:sldId id="318" r:id="rId26"/>
    <p:sldId id="319" r:id="rId27"/>
    <p:sldId id="320" r:id="rId28"/>
    <p:sldId id="261" r:id="rId29"/>
    <p:sldId id="321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32" r:id="rId41"/>
    <p:sldId id="279" r:id="rId42"/>
  </p:sldIdLst>
  <p:sldSz cx="9144000" cy="5143500" type="screen16x9"/>
  <p:notesSz cx="6858000" cy="9144000"/>
  <p:embeddedFontLst>
    <p:embeddedFont>
      <p:font typeface="Sarala" charset="0"/>
      <p:regular r:id="rId44"/>
      <p:bold r:id="rId45"/>
    </p:embeddedFont>
    <p:embeddedFont>
      <p:font typeface="Montserrat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B98D178E-B201-4097-9405-CA413CE9CDCE}">
  <a:tblStyle styleId="{B98D178E-B201-4097-9405-CA413CE9CD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6" d="100"/>
          <a:sy n="96" d="100"/>
        </p:scale>
        <p:origin x="-552" y="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66841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89fcc27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89fcc27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1fdc4dfe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71fdc4dfe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1fdc4dfe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71fdc4dfe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1fdc4dfe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71fdc4dfe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1fdc4dfe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71fdc4dfe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1fdc4dfe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71fdc4dfe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1fdc4dfe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71fdc4dfe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1fdc4dfe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71fdc4dfe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1fdc4dfe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71fdc4dfe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1fdc4dfe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71fdc4dfe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1fdc4dfe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71fdc4dfe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71fdc4dfea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71fdc4dfea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1fdc4dfe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71fdc4dfe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1fdc4dfe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71fdc4dfe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1fdc4dfe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71fdc4dfe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1fdc4dfe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1fdc4dfea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1fdc4dfe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1fdc4dfea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71fdc4df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71fdc4df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1fdc4dfe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1fdc4dfea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71fdc4df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71fdc4df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1fdc4dfe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1fdc4dfe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1fdc4dfe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1fdc4dfe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89fcc274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889fcc274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1fdc4dfe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1fdc4dfe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1fdc4dfe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1fdc4dfe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1fdc4dfe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1fdc4dfe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1fdc4dfe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1fdc4dfe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1fdc4dfe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1fdc4dfe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1fdc4dfe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1fdc4dfe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1fdc4dfe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1fdc4dfe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1fdc4dfe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1fdc4dfe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1fdc4dfe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1fdc4dfe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1fdc4dfe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1fdc4dfe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71fdc4df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71fdc4df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71fdc4df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71fdc4df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89c9ac616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89c9ac616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0e318683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0e318683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0e318683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0e318683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0e318683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0e318683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71fdc4df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71fdc4df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1fdc4dfe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71fdc4dfe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home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00663" y="3049987"/>
            <a:ext cx="37710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70800" y="980253"/>
            <a:ext cx="3720000" cy="220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Font typeface="Sarala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25" y="4063975"/>
            <a:ext cx="2175600" cy="7236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13225" y="0"/>
            <a:ext cx="41784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rgbClr val="FF72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6853800" y="4787100"/>
            <a:ext cx="22905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of text 2">
  <p:cSld name="TITLE_ONLY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/>
          <p:nvPr/>
        </p:nvSpPr>
        <p:spPr>
          <a:xfrm flipH="1">
            <a:off x="0" y="3701400"/>
            <a:ext cx="4518600" cy="94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7"/>
          <p:cNvSpPr/>
          <p:nvPr/>
        </p:nvSpPr>
        <p:spPr>
          <a:xfrm flipH="1">
            <a:off x="50" y="0"/>
            <a:ext cx="4032000" cy="42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7"/>
          <p:cNvSpPr/>
          <p:nvPr/>
        </p:nvSpPr>
        <p:spPr>
          <a:xfrm flipH="1">
            <a:off x="8430825" y="0"/>
            <a:ext cx="713100" cy="7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7"/>
          <p:cNvSpPr/>
          <p:nvPr/>
        </p:nvSpPr>
        <p:spPr>
          <a:xfrm flipH="1">
            <a:off x="7652025" y="4786500"/>
            <a:ext cx="1491900" cy="35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1312150" y="1331500"/>
            <a:ext cx="2417400" cy="12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1"/>
          </p:nvPr>
        </p:nvSpPr>
        <p:spPr>
          <a:xfrm>
            <a:off x="1332300" y="2549613"/>
            <a:ext cx="2376900" cy="12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_1_2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/>
          <p:nvPr/>
        </p:nvSpPr>
        <p:spPr>
          <a:xfrm>
            <a:off x="712550" y="2307375"/>
            <a:ext cx="3141300" cy="28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5289448" y="2307375"/>
            <a:ext cx="3141300" cy="28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title"/>
          </p:nvPr>
        </p:nvSpPr>
        <p:spPr>
          <a:xfrm>
            <a:off x="1082306" y="2838793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subTitle" idx="1"/>
          </p:nvPr>
        </p:nvSpPr>
        <p:spPr>
          <a:xfrm>
            <a:off x="1082306" y="3333294"/>
            <a:ext cx="2400600" cy="9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title" idx="2"/>
          </p:nvPr>
        </p:nvSpPr>
        <p:spPr>
          <a:xfrm>
            <a:off x="5653500" y="2838793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3"/>
          </p:nvPr>
        </p:nvSpPr>
        <p:spPr>
          <a:xfrm>
            <a:off x="5653500" y="3333294"/>
            <a:ext cx="2400600" cy="9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title" idx="4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32" name="Google Shape;132;p18"/>
          <p:cNvSpPr/>
          <p:nvPr/>
        </p:nvSpPr>
        <p:spPr>
          <a:xfrm>
            <a:off x="0" y="4772325"/>
            <a:ext cx="9144000" cy="3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8"/>
          <p:cNvSpPr/>
          <p:nvPr/>
        </p:nvSpPr>
        <p:spPr>
          <a:xfrm flipH="1">
            <a:off x="8433163" y="0"/>
            <a:ext cx="707700" cy="36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8"/>
          <p:cNvSpPr/>
          <p:nvPr/>
        </p:nvSpPr>
        <p:spPr>
          <a:xfrm flipH="1">
            <a:off x="3088" y="0"/>
            <a:ext cx="707700" cy="72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2">
  <p:cSld name="SECTION_TITLE_AND_DESCRIPTION_1_1_4_2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/>
          <p:nvPr/>
        </p:nvSpPr>
        <p:spPr>
          <a:xfrm>
            <a:off x="0" y="719350"/>
            <a:ext cx="713100" cy="441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1"/>
          <p:cNvSpPr/>
          <p:nvPr/>
        </p:nvSpPr>
        <p:spPr>
          <a:xfrm>
            <a:off x="8430775" y="2571750"/>
            <a:ext cx="713100" cy="25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1"/>
          <p:cNvSpPr/>
          <p:nvPr/>
        </p:nvSpPr>
        <p:spPr>
          <a:xfrm>
            <a:off x="8430775" y="-1600"/>
            <a:ext cx="713100" cy="72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ITLE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/>
          <p:nvPr/>
        </p:nvSpPr>
        <p:spPr>
          <a:xfrm>
            <a:off x="0" y="0"/>
            <a:ext cx="3887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ctrTitle"/>
          </p:nvPr>
        </p:nvSpPr>
        <p:spPr>
          <a:xfrm>
            <a:off x="592425" y="594400"/>
            <a:ext cx="2691300" cy="13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Work Sans Regular"/>
              <a:buNone/>
              <a:defRPr sz="5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subTitle" idx="1"/>
          </p:nvPr>
        </p:nvSpPr>
        <p:spPr>
          <a:xfrm>
            <a:off x="592423" y="1908225"/>
            <a:ext cx="2691300" cy="10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9" name="Google Shape;179;p23"/>
          <p:cNvSpPr txBox="1"/>
          <p:nvPr/>
        </p:nvSpPr>
        <p:spPr>
          <a:xfrm>
            <a:off x="602175" y="3532850"/>
            <a:ext cx="26913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illustrations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Stories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8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0" name="Google Shape;180;p23"/>
          <p:cNvGrpSpPr/>
          <p:nvPr/>
        </p:nvGrpSpPr>
        <p:grpSpPr>
          <a:xfrm>
            <a:off x="0" y="0"/>
            <a:ext cx="9143975" cy="5143500"/>
            <a:chOff x="0" y="0"/>
            <a:chExt cx="9143975" cy="5143500"/>
          </a:xfrm>
        </p:grpSpPr>
        <p:sp>
          <p:nvSpPr>
            <p:cNvPr id="181" name="Google Shape;181;p23"/>
            <p:cNvSpPr/>
            <p:nvPr/>
          </p:nvSpPr>
          <p:spPr>
            <a:xfrm>
              <a:off x="3538075" y="0"/>
              <a:ext cx="3315900" cy="71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8430775" y="0"/>
              <a:ext cx="713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0" y="4787100"/>
              <a:ext cx="7131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7791875" y="4787100"/>
              <a:ext cx="1352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3887725" y="1075800"/>
              <a:ext cx="22932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4573925" y="350"/>
            <a:ext cx="4570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836250" y="2931900"/>
            <a:ext cx="4035300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4300"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5786125" y="956698"/>
            <a:ext cx="2135400" cy="197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5277425" y="3594000"/>
            <a:ext cx="3152700" cy="5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-10850" y="-5125"/>
            <a:ext cx="724200" cy="72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6853800" y="4776850"/>
            <a:ext cx="2300400" cy="36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-10850" y="4776850"/>
            <a:ext cx="724200" cy="36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6853800" y="0"/>
            <a:ext cx="22902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609947" y="564207"/>
            <a:ext cx="2460000" cy="11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609958" y="1659000"/>
            <a:ext cx="2290200" cy="18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713225" y="4776850"/>
            <a:ext cx="6140700" cy="3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/>
          <p:nvPr/>
        </p:nvSpPr>
        <p:spPr>
          <a:xfrm>
            <a:off x="0" y="4050475"/>
            <a:ext cx="713100" cy="36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490000" y="1977597"/>
            <a:ext cx="2686500" cy="18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599000" y="553250"/>
            <a:ext cx="2733300" cy="11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5" name="Google Shape;55;p9"/>
          <p:cNvSpPr/>
          <p:nvPr/>
        </p:nvSpPr>
        <p:spPr>
          <a:xfrm>
            <a:off x="11050" y="4424050"/>
            <a:ext cx="2279400" cy="71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9"/>
          <p:cNvSpPr/>
          <p:nvPr/>
        </p:nvSpPr>
        <p:spPr>
          <a:xfrm>
            <a:off x="8430775" y="4419900"/>
            <a:ext cx="713100" cy="71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9" name="Google Shape;59;p10"/>
          <p:cNvSpPr/>
          <p:nvPr/>
        </p:nvSpPr>
        <p:spPr>
          <a:xfrm>
            <a:off x="2290350" y="2212200"/>
            <a:ext cx="4563600" cy="7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0"/>
          <p:cNvSpPr/>
          <p:nvPr/>
        </p:nvSpPr>
        <p:spPr>
          <a:xfrm>
            <a:off x="-8425" y="2212200"/>
            <a:ext cx="721500" cy="7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0"/>
          <p:cNvSpPr/>
          <p:nvPr/>
        </p:nvSpPr>
        <p:spPr>
          <a:xfrm>
            <a:off x="8428075" y="2212200"/>
            <a:ext cx="721500" cy="7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/>
          <p:nvPr/>
        </p:nvSpPr>
        <p:spPr>
          <a:xfrm>
            <a:off x="0" y="1756525"/>
            <a:ext cx="9144000" cy="337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661250" y="2573524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661250" y="2897968"/>
            <a:ext cx="2400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2" hasCustomPrompt="1"/>
          </p:nvPr>
        </p:nvSpPr>
        <p:spPr>
          <a:xfrm>
            <a:off x="970850" y="2239374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3"/>
          </p:nvPr>
        </p:nvSpPr>
        <p:spPr>
          <a:xfrm>
            <a:off x="3371700" y="2573524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4"/>
          </p:nvPr>
        </p:nvSpPr>
        <p:spPr>
          <a:xfrm>
            <a:off x="3371700" y="2897968"/>
            <a:ext cx="2400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5" hasCustomPrompt="1"/>
          </p:nvPr>
        </p:nvSpPr>
        <p:spPr>
          <a:xfrm>
            <a:off x="3681300" y="2239374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6"/>
          </p:nvPr>
        </p:nvSpPr>
        <p:spPr>
          <a:xfrm>
            <a:off x="6082150" y="2573524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7"/>
          </p:nvPr>
        </p:nvSpPr>
        <p:spPr>
          <a:xfrm>
            <a:off x="6082150" y="2897968"/>
            <a:ext cx="2400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8" hasCustomPrompt="1"/>
          </p:nvPr>
        </p:nvSpPr>
        <p:spPr>
          <a:xfrm>
            <a:off x="6391750" y="2239374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9"/>
          </p:nvPr>
        </p:nvSpPr>
        <p:spPr>
          <a:xfrm>
            <a:off x="661250" y="3836962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3"/>
          </p:nvPr>
        </p:nvSpPr>
        <p:spPr>
          <a:xfrm>
            <a:off x="661250" y="4161414"/>
            <a:ext cx="2400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14" hasCustomPrompt="1"/>
          </p:nvPr>
        </p:nvSpPr>
        <p:spPr>
          <a:xfrm>
            <a:off x="970850" y="3502812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15"/>
          </p:nvPr>
        </p:nvSpPr>
        <p:spPr>
          <a:xfrm>
            <a:off x="3371700" y="3836962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6"/>
          </p:nvPr>
        </p:nvSpPr>
        <p:spPr>
          <a:xfrm>
            <a:off x="3371700" y="4161414"/>
            <a:ext cx="2400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7" hasCustomPrompt="1"/>
          </p:nvPr>
        </p:nvSpPr>
        <p:spPr>
          <a:xfrm>
            <a:off x="3681300" y="3502812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8"/>
          </p:nvPr>
        </p:nvSpPr>
        <p:spPr>
          <a:xfrm>
            <a:off x="6082150" y="3836962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9"/>
          </p:nvPr>
        </p:nvSpPr>
        <p:spPr>
          <a:xfrm>
            <a:off x="6082150" y="4161414"/>
            <a:ext cx="2400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20" hasCustomPrompt="1"/>
          </p:nvPr>
        </p:nvSpPr>
        <p:spPr>
          <a:xfrm>
            <a:off x="6391750" y="3502812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21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90" name="Google Shape;90;p13"/>
          <p:cNvSpPr/>
          <p:nvPr/>
        </p:nvSpPr>
        <p:spPr>
          <a:xfrm>
            <a:off x="8784650" y="0"/>
            <a:ext cx="3591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3"/>
          <p:cNvSpPr/>
          <p:nvPr/>
        </p:nvSpPr>
        <p:spPr>
          <a:xfrm>
            <a:off x="0" y="1603600"/>
            <a:ext cx="7131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SECTION_TITLE_AND_DESCRIPTION_1_1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/>
          <p:nvPr/>
        </p:nvSpPr>
        <p:spPr>
          <a:xfrm>
            <a:off x="712175" y="3051975"/>
            <a:ext cx="7730400" cy="35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5300" y="0"/>
            <a:ext cx="9144000" cy="71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5"/>
          <p:cNvSpPr/>
          <p:nvPr/>
        </p:nvSpPr>
        <p:spPr>
          <a:xfrm>
            <a:off x="5300" y="4416875"/>
            <a:ext cx="9144000" cy="76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3277050" y="3007434"/>
            <a:ext cx="25899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subTitle" idx="1"/>
          </p:nvPr>
        </p:nvSpPr>
        <p:spPr>
          <a:xfrm>
            <a:off x="1551975" y="1688475"/>
            <a:ext cx="6040200" cy="14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8" name="Google Shape;108;p15"/>
          <p:cNvSpPr/>
          <p:nvPr/>
        </p:nvSpPr>
        <p:spPr>
          <a:xfrm>
            <a:off x="7592175" y="4775700"/>
            <a:ext cx="1557000" cy="36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5300" y="541150"/>
            <a:ext cx="706800" cy="356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of text 1">
  <p:cSld name="TITLE_ONLY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/>
          <p:nvPr/>
        </p:nvSpPr>
        <p:spPr>
          <a:xfrm>
            <a:off x="4470525" y="3701400"/>
            <a:ext cx="4673400" cy="94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5111875" y="0"/>
            <a:ext cx="4032000" cy="42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5462775" y="1331400"/>
            <a:ext cx="2320800" cy="12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1"/>
          </p:nvPr>
        </p:nvSpPr>
        <p:spPr>
          <a:xfrm>
            <a:off x="5449675" y="2549700"/>
            <a:ext cx="2346900" cy="12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0" y="0"/>
            <a:ext cx="713100" cy="7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0" y="4786500"/>
            <a:ext cx="1491900" cy="35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arala"/>
              <a:buNone/>
              <a:defRPr sz="3500" b="1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6" r:id="rId5"/>
    <p:sldLayoutId id="2147483658" r:id="rId6"/>
    <p:sldLayoutId id="2147483659" r:id="rId7"/>
    <p:sldLayoutId id="2147483661" r:id="rId8"/>
    <p:sldLayoutId id="2147483662" r:id="rId9"/>
    <p:sldLayoutId id="2147483663" r:id="rId10"/>
    <p:sldLayoutId id="2147483664" r:id="rId11"/>
    <p:sldLayoutId id="2147483667" r:id="rId12"/>
    <p:sldLayoutId id="2147483669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/>
          <p:nvPr/>
        </p:nvSpPr>
        <p:spPr>
          <a:xfrm>
            <a:off x="125" y="4063975"/>
            <a:ext cx="21756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6"/>
          <p:cNvSpPr txBox="1">
            <a:spLocks noGrp="1"/>
          </p:cNvSpPr>
          <p:nvPr>
            <p:ph type="ctrTitle"/>
          </p:nvPr>
        </p:nvSpPr>
        <p:spPr>
          <a:xfrm>
            <a:off x="35496" y="339502"/>
            <a:ext cx="4556515" cy="30963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Pembuatan Website </a:t>
            </a:r>
            <a:br>
              <a:rPr lang="en" sz="3600" dirty="0" smtClean="0"/>
            </a:br>
            <a:r>
              <a:rPr lang="en" sz="3600" dirty="0" smtClean="0"/>
              <a:t>Animal Shelter </a:t>
            </a:r>
            <a:br>
              <a:rPr lang="en" sz="3600" dirty="0" smtClean="0"/>
            </a:br>
            <a:r>
              <a:rPr lang="en" sz="3600" dirty="0" smtClean="0">
                <a:solidFill>
                  <a:schemeClr val="bg1"/>
                </a:solidFill>
              </a:rPr>
              <a:t>dengan</a:t>
            </a:r>
            <a:br>
              <a:rPr lang="en" sz="3600" dirty="0" smtClean="0">
                <a:solidFill>
                  <a:schemeClr val="bg1"/>
                </a:solidFill>
              </a:rPr>
            </a:br>
            <a:r>
              <a:rPr lang="en" sz="3600" dirty="0" smtClean="0">
                <a:solidFill>
                  <a:schemeClr val="bg1"/>
                </a:solidFill>
              </a:rPr>
              <a:t>Framework Laravel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196" name="Google Shape;196;p26"/>
          <p:cNvSpPr txBox="1">
            <a:spLocks noGrp="1"/>
          </p:cNvSpPr>
          <p:nvPr>
            <p:ph type="subTitle" idx="1"/>
          </p:nvPr>
        </p:nvSpPr>
        <p:spPr>
          <a:xfrm>
            <a:off x="107504" y="3363838"/>
            <a:ext cx="4830125" cy="647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Tugas Besar Pemrograman Web Lanjutan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smtClean="0"/>
              <a:t>O</a:t>
            </a:r>
            <a:r>
              <a:rPr lang="en" dirty="0" smtClean="0"/>
              <a:t>leh Kelompok 2</a:t>
            </a:r>
            <a:endParaRPr dirty="0"/>
          </a:p>
        </p:txBody>
      </p:sp>
      <p:pic>
        <p:nvPicPr>
          <p:cNvPr id="197" name="Google Shape;197;p26"/>
          <p:cNvPicPr preferRelativeResize="0"/>
          <p:nvPr/>
        </p:nvPicPr>
        <p:blipFill rotWithShape="1">
          <a:blip r:embed="rId3">
            <a:alphaModFix/>
          </a:blip>
          <a:srcRect l="13691" t="10709" r="13676" b="10717"/>
          <a:stretch/>
        </p:blipFill>
        <p:spPr>
          <a:xfrm>
            <a:off x="5120350" y="713351"/>
            <a:ext cx="3539024" cy="382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9" t="9380" r="8044" b="13412"/>
          <a:stretch/>
        </p:blipFill>
        <p:spPr>
          <a:xfrm>
            <a:off x="159228" y="897564"/>
            <a:ext cx="4524334" cy="23283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06" r="44881" b="10735"/>
          <a:stretch/>
        </p:blipFill>
        <p:spPr>
          <a:xfrm>
            <a:off x="1386002" y="1194597"/>
            <a:ext cx="3635896" cy="2906118"/>
          </a:xfrm>
          <a:prstGeom prst="rect">
            <a:avLst/>
          </a:prstGeom>
        </p:spPr>
      </p:pic>
      <p:sp>
        <p:nvSpPr>
          <p:cNvPr id="287" name="Google Shape;287;p33"/>
          <p:cNvSpPr/>
          <p:nvPr/>
        </p:nvSpPr>
        <p:spPr>
          <a:xfrm>
            <a:off x="5021898" y="1131673"/>
            <a:ext cx="3022500" cy="293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3"/>
          <p:cNvSpPr txBox="1">
            <a:spLocks noGrp="1"/>
          </p:cNvSpPr>
          <p:nvPr>
            <p:ph type="title"/>
          </p:nvPr>
        </p:nvSpPr>
        <p:spPr>
          <a:xfrm>
            <a:off x="5144318" y="948913"/>
            <a:ext cx="2788157" cy="12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2"/>
                </a:solidFill>
              </a:rPr>
              <a:t>Pagination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89" name="Google Shape;289;p33"/>
          <p:cNvSpPr txBox="1">
            <a:spLocks noGrp="1"/>
          </p:cNvSpPr>
          <p:nvPr>
            <p:ph type="subTitle" idx="1"/>
          </p:nvPr>
        </p:nvSpPr>
        <p:spPr>
          <a:xfrm>
            <a:off x="5240496" y="2197965"/>
            <a:ext cx="2595802" cy="1872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Fitur</a:t>
            </a:r>
            <a:r>
              <a:rPr lang="en-US" dirty="0" smtClean="0"/>
              <a:t> Pagination di website Paw Rescue, kami </a:t>
            </a:r>
            <a:r>
              <a:rPr lang="en-US" dirty="0" err="1" smtClean="0"/>
              <a:t>terapkan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beberapa</a:t>
            </a:r>
            <a:r>
              <a:rPr lang="en-US" dirty="0" smtClean="0"/>
              <a:t> </a:t>
            </a:r>
            <a:r>
              <a:rPr lang="en-US" dirty="0" err="1" smtClean="0"/>
              <a:t>halaman</a:t>
            </a:r>
            <a:r>
              <a:rPr lang="en-US" dirty="0" smtClean="0"/>
              <a:t> </a:t>
            </a:r>
            <a:r>
              <a:rPr lang="en-US" dirty="0" err="1" smtClean="0"/>
              <a:t>yakni</a:t>
            </a:r>
            <a:r>
              <a:rPr lang="en-US" dirty="0" smtClean="0"/>
              <a:t>, </a:t>
            </a:r>
            <a:r>
              <a:rPr lang="en-US" dirty="0" err="1" smtClean="0"/>
              <a:t>Halaman</a:t>
            </a:r>
            <a:r>
              <a:rPr lang="en-US" dirty="0" smtClean="0"/>
              <a:t> Article, Education, Adopt,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tampilan</a:t>
            </a:r>
            <a:r>
              <a:rPr lang="en-US" dirty="0" smtClean="0"/>
              <a:t> list data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Halaman</a:t>
            </a:r>
            <a:r>
              <a:rPr lang="en-US" dirty="0" smtClean="0"/>
              <a:t> Admin </a:t>
            </a:r>
            <a:r>
              <a:rPr lang="en-US" dirty="0" err="1" smtClean="0"/>
              <a:t>dan</a:t>
            </a:r>
            <a:r>
              <a:rPr lang="en-US" dirty="0" smtClean="0"/>
              <a:t> User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7" name="Google Shape;289;p33"/>
          <p:cNvSpPr txBox="1">
            <a:spLocks/>
          </p:cNvSpPr>
          <p:nvPr/>
        </p:nvSpPr>
        <p:spPr>
          <a:xfrm>
            <a:off x="4572000" y="85214"/>
            <a:ext cx="3264298" cy="398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b="1" dirty="0" err="1" smtClean="0">
                <a:solidFill>
                  <a:schemeClr val="bg1"/>
                </a:solidFill>
              </a:rPr>
              <a:t>Fitur-Fitur</a:t>
            </a:r>
            <a:r>
              <a:rPr lang="en-US" b="1" dirty="0" smtClean="0">
                <a:solidFill>
                  <a:schemeClr val="bg1"/>
                </a:solidFill>
              </a:rPr>
              <a:t> Website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4716016" y="897564"/>
            <a:ext cx="648072" cy="594066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Google Shape;288;p33"/>
          <p:cNvSpPr txBox="1">
            <a:spLocks/>
          </p:cNvSpPr>
          <p:nvPr/>
        </p:nvSpPr>
        <p:spPr>
          <a:xfrm>
            <a:off x="4194958" y="333554"/>
            <a:ext cx="1690187" cy="12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arala"/>
              <a:buNone/>
              <a:defRPr sz="3500" b="1" i="0" u="none" strike="noStrike" cap="non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1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82556" y="4302323"/>
            <a:ext cx="463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(</a:t>
            </a:r>
            <a:r>
              <a:rPr lang="en-US" sz="1200" b="1" dirty="0" err="1" smtClean="0"/>
              <a:t>Penggunaan</a:t>
            </a:r>
            <a:r>
              <a:rPr lang="en-US" sz="1200" b="1" dirty="0" smtClean="0"/>
              <a:t> Pagination </a:t>
            </a:r>
            <a:r>
              <a:rPr lang="en-US" sz="1200" b="1" dirty="0" err="1" smtClean="0"/>
              <a:t>pada</a:t>
            </a:r>
            <a:r>
              <a:rPr lang="en-US" sz="1200" b="1" dirty="0" smtClean="0"/>
              <a:t> </a:t>
            </a:r>
          </a:p>
          <a:p>
            <a:pPr algn="ctr"/>
            <a:r>
              <a:rPr lang="en-US" sz="1200" b="1" dirty="0" err="1" smtClean="0"/>
              <a:t>Halaman</a:t>
            </a:r>
            <a:r>
              <a:rPr lang="en-US" sz="1200" b="1" dirty="0" smtClean="0"/>
              <a:t> Education di Front Page)</a:t>
            </a:r>
            <a:endParaRPr lang="id-ID" sz="1200" b="1" dirty="0"/>
          </a:p>
        </p:txBody>
      </p:sp>
    </p:spTree>
    <p:extLst>
      <p:ext uri="{BB962C8B-B14F-4D97-AF65-F5344CB8AC3E}">
        <p14:creationId xmlns:p14="http://schemas.microsoft.com/office/powerpoint/2010/main" val="305604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/>
          <p:cNvSpPr/>
          <p:nvPr/>
        </p:nvSpPr>
        <p:spPr>
          <a:xfrm flipH="1">
            <a:off x="441191" y="1087998"/>
            <a:ext cx="3022500" cy="34999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4"/>
          <p:cNvSpPr txBox="1">
            <a:spLocks noGrp="1"/>
          </p:cNvSpPr>
          <p:nvPr>
            <p:ph type="title"/>
          </p:nvPr>
        </p:nvSpPr>
        <p:spPr>
          <a:xfrm>
            <a:off x="725486" y="719350"/>
            <a:ext cx="2417400" cy="12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2"/>
                </a:solidFill>
              </a:rPr>
              <a:t>Searching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97" name="Google Shape;297;p34"/>
          <p:cNvSpPr txBox="1">
            <a:spLocks noGrp="1"/>
          </p:cNvSpPr>
          <p:nvPr>
            <p:ph type="subTitle" idx="1"/>
          </p:nvPr>
        </p:nvSpPr>
        <p:spPr>
          <a:xfrm>
            <a:off x="35496" y="1851670"/>
            <a:ext cx="3476420" cy="2593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dirty="0" smtClean="0"/>
              <a:t>	</a:t>
            </a:r>
            <a:r>
              <a:rPr lang="id-ID" dirty="0" smtClean="0"/>
              <a:t>Searc</a:t>
            </a:r>
            <a:r>
              <a:rPr lang="en-US" dirty="0" err="1" smtClean="0"/>
              <a:t>hing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fitur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id-ID" dirty="0" smtClean="0"/>
              <a:t> </a:t>
            </a:r>
            <a:r>
              <a:rPr lang="id-ID" dirty="0"/>
              <a:t>mencari dan mengidentifikasi informasi di dalam database yang sesuai dengan kata kunci yang dimasukkan oleh pengguna. </a:t>
            </a:r>
            <a:endParaRPr lang="en-US" dirty="0" smtClean="0"/>
          </a:p>
          <a:p>
            <a:pPr algn="l"/>
            <a:endParaRPr lang="en-US" dirty="0"/>
          </a:p>
          <a:p>
            <a:pPr algn="l"/>
            <a:r>
              <a:rPr lang="en-US" dirty="0" smtClean="0"/>
              <a:t>	Kami </a:t>
            </a:r>
            <a:r>
              <a:rPr lang="en-US" dirty="0" err="1" smtClean="0"/>
              <a:t>menggunakan</a:t>
            </a:r>
            <a:r>
              <a:rPr lang="en-US" dirty="0" smtClean="0"/>
              <a:t> searching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mencari</a:t>
            </a:r>
            <a:r>
              <a:rPr lang="en-US" dirty="0" smtClean="0"/>
              <a:t> </a:t>
            </a:r>
            <a:r>
              <a:rPr lang="en-US" dirty="0" err="1" smtClean="0"/>
              <a:t>postingan</a:t>
            </a:r>
            <a:r>
              <a:rPr lang="en-US" dirty="0" smtClean="0"/>
              <a:t> blog </a:t>
            </a:r>
            <a:r>
              <a:rPr lang="en-US" dirty="0" err="1" smtClean="0"/>
              <a:t>ataupun</a:t>
            </a:r>
            <a:r>
              <a:rPr lang="en-US" dirty="0" smtClean="0"/>
              <a:t> </a:t>
            </a:r>
            <a:r>
              <a:rPr lang="en-US" dirty="0" err="1" smtClean="0"/>
              <a:t>keterangan</a:t>
            </a:r>
            <a:r>
              <a:rPr lang="en-US" dirty="0" smtClean="0"/>
              <a:t> </a:t>
            </a:r>
            <a:r>
              <a:rPr lang="en-US" dirty="0" err="1" smtClean="0"/>
              <a:t>postingan</a:t>
            </a:r>
            <a:r>
              <a:rPr lang="en-US" dirty="0" smtClean="0"/>
              <a:t> di </a:t>
            </a:r>
            <a:r>
              <a:rPr lang="en-US" dirty="0" err="1" smtClean="0"/>
              <a:t>halaman</a:t>
            </a:r>
            <a:r>
              <a:rPr lang="en-US" dirty="0" smtClean="0"/>
              <a:t> front page </a:t>
            </a:r>
            <a:r>
              <a:rPr lang="en-US" dirty="0" err="1" smtClean="0"/>
              <a:t>dan</a:t>
            </a:r>
            <a:r>
              <a:rPr lang="en-US" dirty="0" smtClean="0"/>
              <a:t> admin</a:t>
            </a:r>
            <a:endParaRPr lang="id-ID" dirty="0"/>
          </a:p>
          <a:p>
            <a:r>
              <a:rPr lang="id-ID" dirty="0"/>
              <a:t/>
            </a:r>
            <a:br>
              <a:rPr lang="id-ID" dirty="0"/>
            </a:br>
            <a:endParaRPr dirty="0"/>
          </a:p>
        </p:txBody>
      </p:sp>
      <p:sp>
        <p:nvSpPr>
          <p:cNvPr id="2" name="Oval 1"/>
          <p:cNvSpPr/>
          <p:nvPr/>
        </p:nvSpPr>
        <p:spPr>
          <a:xfrm>
            <a:off x="179512" y="807199"/>
            <a:ext cx="648072" cy="62753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Google Shape;296;p34"/>
          <p:cNvSpPr txBox="1">
            <a:spLocks/>
          </p:cNvSpPr>
          <p:nvPr/>
        </p:nvSpPr>
        <p:spPr>
          <a:xfrm>
            <a:off x="-705152" y="213791"/>
            <a:ext cx="2417400" cy="12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arala"/>
              <a:buNone/>
              <a:defRPr sz="3500" b="1" i="0" u="none" strike="noStrike" cap="non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2</a:t>
            </a:r>
            <a:endParaRPr lang="id-ID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7" t="5221" r="-260" b="42119"/>
          <a:stretch/>
        </p:blipFill>
        <p:spPr>
          <a:xfrm>
            <a:off x="4000603" y="987574"/>
            <a:ext cx="5004048" cy="25032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96746" y="3609825"/>
            <a:ext cx="463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(</a:t>
            </a:r>
            <a:r>
              <a:rPr lang="en-US" sz="1200" b="1" dirty="0" err="1" smtClean="0"/>
              <a:t>Penggunaan</a:t>
            </a:r>
            <a:r>
              <a:rPr lang="en-US" sz="1200" b="1" dirty="0" smtClean="0"/>
              <a:t> Searching </a:t>
            </a:r>
            <a:r>
              <a:rPr lang="en-US" sz="1200" b="1" dirty="0" err="1" smtClean="0"/>
              <a:t>untuk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Mencari</a:t>
            </a:r>
            <a:r>
              <a:rPr lang="en-US" sz="1200" b="1" dirty="0" smtClean="0"/>
              <a:t> Kata </a:t>
            </a:r>
            <a:r>
              <a:rPr lang="en-US" sz="1200" b="1" dirty="0" err="1" smtClean="0"/>
              <a:t>Kunci</a:t>
            </a:r>
            <a:r>
              <a:rPr lang="en-US" sz="1200" b="1" dirty="0" smtClean="0"/>
              <a:t> ‘</a:t>
            </a:r>
            <a:r>
              <a:rPr lang="en-US" sz="1200" b="1" dirty="0" err="1" smtClean="0"/>
              <a:t>Alergi</a:t>
            </a:r>
            <a:r>
              <a:rPr lang="en-US" sz="1200" b="1" dirty="0" smtClean="0"/>
              <a:t>’ </a:t>
            </a:r>
            <a:r>
              <a:rPr lang="en-US" sz="1200" b="1" dirty="0" err="1" smtClean="0"/>
              <a:t>pada</a:t>
            </a:r>
            <a:r>
              <a:rPr lang="en-US" sz="1200" b="1" dirty="0" smtClean="0"/>
              <a:t> List Post di </a:t>
            </a:r>
            <a:r>
              <a:rPr lang="en-US" sz="1200" b="1" dirty="0" err="1" smtClean="0"/>
              <a:t>Halaman</a:t>
            </a:r>
            <a:r>
              <a:rPr lang="en-US" sz="1200" b="1" dirty="0" smtClean="0"/>
              <a:t> Admin)</a:t>
            </a:r>
            <a:endParaRPr lang="id-ID" sz="1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9" t="13959" r="12919" b="11387"/>
          <a:stretch/>
        </p:blipFill>
        <p:spPr bwMode="auto">
          <a:xfrm>
            <a:off x="84787" y="1463685"/>
            <a:ext cx="4611756" cy="2573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7" name="Google Shape;287;p33"/>
          <p:cNvSpPr/>
          <p:nvPr/>
        </p:nvSpPr>
        <p:spPr>
          <a:xfrm>
            <a:off x="5021898" y="1131673"/>
            <a:ext cx="3022500" cy="293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3"/>
          <p:cNvSpPr txBox="1">
            <a:spLocks noGrp="1"/>
          </p:cNvSpPr>
          <p:nvPr>
            <p:ph type="title"/>
          </p:nvPr>
        </p:nvSpPr>
        <p:spPr>
          <a:xfrm>
            <a:off x="5144318" y="948913"/>
            <a:ext cx="2788157" cy="12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solidFill>
                  <a:schemeClr val="lt2"/>
                </a:solidFill>
              </a:rPr>
              <a:t>Validasi Login dan Register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89" name="Google Shape;289;p33"/>
          <p:cNvSpPr txBox="1">
            <a:spLocks noGrp="1"/>
          </p:cNvSpPr>
          <p:nvPr>
            <p:ph type="subTitle" idx="1"/>
          </p:nvPr>
        </p:nvSpPr>
        <p:spPr>
          <a:xfrm>
            <a:off x="5240496" y="2139702"/>
            <a:ext cx="2595802" cy="1872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Fitur</a:t>
            </a:r>
            <a:r>
              <a:rPr lang="en-US" dirty="0" smtClean="0"/>
              <a:t> </a:t>
            </a:r>
            <a:r>
              <a:rPr lang="en-US" dirty="0" err="1" smtClean="0"/>
              <a:t>Validasi</a:t>
            </a:r>
            <a:r>
              <a:rPr lang="en-US" dirty="0" smtClean="0"/>
              <a:t> kami </a:t>
            </a:r>
            <a:r>
              <a:rPr lang="en-US" dirty="0" err="1" smtClean="0"/>
              <a:t>gunakan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memverifikasi</a:t>
            </a:r>
            <a:r>
              <a:rPr lang="en-US" dirty="0" smtClean="0"/>
              <a:t> </a:t>
            </a:r>
            <a:r>
              <a:rPr lang="en-US" dirty="0" err="1" smtClean="0"/>
              <a:t>apakah</a:t>
            </a:r>
            <a:r>
              <a:rPr lang="en-US" dirty="0" smtClean="0"/>
              <a:t> data yang </a:t>
            </a:r>
            <a:r>
              <a:rPr lang="en-US" dirty="0" err="1" smtClean="0"/>
              <a:t>dicantumkan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pengguna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login </a:t>
            </a:r>
            <a:r>
              <a:rPr lang="en-US" dirty="0" err="1" smtClean="0"/>
              <a:t>maupun</a:t>
            </a:r>
            <a:r>
              <a:rPr lang="en-US" dirty="0" smtClean="0"/>
              <a:t> register </a:t>
            </a:r>
            <a:r>
              <a:rPr lang="en-US" dirty="0" err="1" smtClean="0"/>
              <a:t>telah</a:t>
            </a:r>
            <a:r>
              <a:rPr lang="en-US" dirty="0" smtClean="0"/>
              <a:t> </a:t>
            </a:r>
            <a:r>
              <a:rPr lang="en-US" dirty="0" err="1" smtClean="0"/>
              <a:t>sesuai</a:t>
            </a:r>
            <a:r>
              <a:rPr lang="en-US" dirty="0" smtClean="0"/>
              <a:t> </a:t>
            </a:r>
            <a:r>
              <a:rPr lang="en-US" dirty="0" err="1" smtClean="0"/>
              <a:t>ataupun</a:t>
            </a:r>
            <a:r>
              <a:rPr lang="en-US" dirty="0" smtClean="0"/>
              <a:t> </a:t>
            </a:r>
            <a:r>
              <a:rPr lang="en-US" dirty="0" err="1" smtClean="0"/>
              <a:t>belum</a:t>
            </a:r>
            <a:r>
              <a:rPr lang="en-US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7" name="Google Shape;289;p33"/>
          <p:cNvSpPr txBox="1">
            <a:spLocks/>
          </p:cNvSpPr>
          <p:nvPr/>
        </p:nvSpPr>
        <p:spPr>
          <a:xfrm>
            <a:off x="4572000" y="85214"/>
            <a:ext cx="3264298" cy="398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b="1" dirty="0" err="1" smtClean="0">
                <a:solidFill>
                  <a:schemeClr val="bg1"/>
                </a:solidFill>
              </a:rPr>
              <a:t>Fitur-Fitur</a:t>
            </a:r>
            <a:r>
              <a:rPr lang="en-US" b="1" dirty="0" smtClean="0">
                <a:solidFill>
                  <a:schemeClr val="bg1"/>
                </a:solidFill>
              </a:rPr>
              <a:t> Website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4716016" y="897564"/>
            <a:ext cx="648072" cy="594066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Google Shape;288;p33"/>
          <p:cNvSpPr txBox="1">
            <a:spLocks/>
          </p:cNvSpPr>
          <p:nvPr/>
        </p:nvSpPr>
        <p:spPr>
          <a:xfrm>
            <a:off x="4194958" y="333554"/>
            <a:ext cx="1690187" cy="12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arala"/>
              <a:buNone/>
              <a:defRPr sz="3500" b="1" i="0" u="none" strike="noStrike" cap="non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3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10547" y="4083918"/>
            <a:ext cx="4754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(Yang </a:t>
            </a:r>
            <a:r>
              <a:rPr lang="en-US" sz="1200" b="1" dirty="0" err="1" smtClean="0"/>
              <a:t>terjadi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Halaman</a:t>
            </a:r>
            <a:r>
              <a:rPr lang="en-US" sz="1200" b="1" dirty="0" smtClean="0"/>
              <a:t> Login </a:t>
            </a:r>
          </a:p>
          <a:p>
            <a:pPr algn="ctr"/>
            <a:r>
              <a:rPr lang="en-US" sz="1200" b="1" dirty="0" err="1" smtClean="0"/>
              <a:t>ketika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Pengguna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tidak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Menginput</a:t>
            </a:r>
            <a:r>
              <a:rPr lang="en-US" sz="1200" b="1" dirty="0" smtClean="0"/>
              <a:t> Email </a:t>
            </a:r>
            <a:r>
              <a:rPr lang="en-US" sz="1200" b="1" dirty="0" err="1" smtClean="0"/>
              <a:t>maupun</a:t>
            </a:r>
            <a:r>
              <a:rPr lang="en-US" sz="1200" b="1" dirty="0" smtClean="0"/>
              <a:t> Password </a:t>
            </a:r>
            <a:r>
              <a:rPr lang="en-US" sz="1200" b="1" dirty="0" err="1" smtClean="0"/>
              <a:t>namun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menekan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tombol</a:t>
            </a:r>
            <a:r>
              <a:rPr lang="en-US" sz="1200" b="1" dirty="0" smtClean="0"/>
              <a:t> sign in)</a:t>
            </a:r>
            <a:endParaRPr lang="id-ID" sz="1200" b="1" dirty="0"/>
          </a:p>
        </p:txBody>
      </p:sp>
    </p:spTree>
    <p:extLst>
      <p:ext uri="{BB962C8B-B14F-4D97-AF65-F5344CB8AC3E}">
        <p14:creationId xmlns:p14="http://schemas.microsoft.com/office/powerpoint/2010/main" val="243492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9" t="15696" r="49075" b="15696"/>
          <a:stretch/>
        </p:blipFill>
        <p:spPr>
          <a:xfrm>
            <a:off x="539552" y="843558"/>
            <a:ext cx="3364313" cy="28803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8004" y="3880565"/>
            <a:ext cx="38074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(Yang </a:t>
            </a:r>
            <a:r>
              <a:rPr lang="en-US" sz="1100" b="1" dirty="0" err="1" smtClean="0"/>
              <a:t>Terjadi</a:t>
            </a:r>
            <a:r>
              <a:rPr lang="en-US" sz="1100" b="1" dirty="0" smtClean="0"/>
              <a:t> </a:t>
            </a:r>
            <a:r>
              <a:rPr lang="en-US" sz="1100" b="1" dirty="0" err="1" smtClean="0"/>
              <a:t>pada</a:t>
            </a:r>
            <a:r>
              <a:rPr lang="en-US" sz="1100" b="1" dirty="0" smtClean="0"/>
              <a:t> </a:t>
            </a:r>
            <a:r>
              <a:rPr lang="en-US" sz="1100" b="1" dirty="0" err="1" smtClean="0"/>
              <a:t>Halaman</a:t>
            </a:r>
            <a:r>
              <a:rPr lang="en-US" sz="1100" b="1" dirty="0" smtClean="0"/>
              <a:t> Login </a:t>
            </a:r>
            <a:r>
              <a:rPr lang="en-US" sz="1100" b="1" dirty="0" err="1" smtClean="0"/>
              <a:t>Ketika</a:t>
            </a:r>
            <a:r>
              <a:rPr lang="en-US" sz="1100" b="1" dirty="0" smtClean="0"/>
              <a:t> </a:t>
            </a:r>
            <a:r>
              <a:rPr lang="en-US" sz="1100" b="1" dirty="0" err="1" smtClean="0"/>
              <a:t>Pengguna</a:t>
            </a:r>
            <a:r>
              <a:rPr lang="en-US" sz="1100" b="1" dirty="0" smtClean="0"/>
              <a:t> Salah </a:t>
            </a:r>
            <a:r>
              <a:rPr lang="en-US" sz="1100" b="1" dirty="0" err="1" smtClean="0"/>
              <a:t>Mencantumkan</a:t>
            </a:r>
            <a:r>
              <a:rPr lang="en-US" sz="1100" b="1" dirty="0" smtClean="0"/>
              <a:t> Email/Password)</a:t>
            </a:r>
            <a:endParaRPr lang="id-ID" sz="11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2" t="16384" r="48312" b="12252"/>
          <a:stretch/>
        </p:blipFill>
        <p:spPr>
          <a:xfrm>
            <a:off x="5076056" y="765214"/>
            <a:ext cx="3111644" cy="30370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56166" y="3899592"/>
            <a:ext cx="38074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(Yang </a:t>
            </a:r>
            <a:r>
              <a:rPr lang="en-US" sz="1100" b="1" dirty="0" err="1" smtClean="0"/>
              <a:t>Terjadi</a:t>
            </a:r>
            <a:r>
              <a:rPr lang="en-US" sz="1100" b="1" dirty="0" smtClean="0"/>
              <a:t> </a:t>
            </a:r>
            <a:r>
              <a:rPr lang="en-US" sz="1100" b="1" dirty="0" err="1" smtClean="0"/>
              <a:t>pada</a:t>
            </a:r>
            <a:r>
              <a:rPr lang="en-US" sz="1100" b="1" dirty="0" smtClean="0"/>
              <a:t> </a:t>
            </a:r>
            <a:r>
              <a:rPr lang="en-US" sz="1100" b="1" dirty="0" err="1" smtClean="0"/>
              <a:t>Halaman</a:t>
            </a:r>
            <a:r>
              <a:rPr lang="en-US" sz="1100" b="1" dirty="0" smtClean="0"/>
              <a:t> Register </a:t>
            </a:r>
            <a:r>
              <a:rPr lang="en-US" sz="1100" b="1" dirty="0" err="1" smtClean="0"/>
              <a:t>ketika</a:t>
            </a:r>
            <a:r>
              <a:rPr lang="en-US" sz="1100" b="1" dirty="0" smtClean="0"/>
              <a:t> </a:t>
            </a:r>
            <a:r>
              <a:rPr lang="en-US" sz="1100" b="1" dirty="0" err="1" smtClean="0"/>
              <a:t>Pengguna</a:t>
            </a:r>
            <a:r>
              <a:rPr lang="en-US" sz="1100" b="1" dirty="0" smtClean="0"/>
              <a:t> </a:t>
            </a:r>
            <a:r>
              <a:rPr lang="en-US" sz="1100" b="1" dirty="0" err="1" smtClean="0"/>
              <a:t>Memasukkan</a:t>
            </a:r>
            <a:r>
              <a:rPr lang="en-US" sz="1100" b="1" dirty="0" smtClean="0"/>
              <a:t> Email yang </a:t>
            </a:r>
            <a:r>
              <a:rPr lang="en-US" sz="1100" b="1" dirty="0" err="1" smtClean="0"/>
              <a:t>Telah</a:t>
            </a:r>
            <a:r>
              <a:rPr lang="en-US" sz="1100" b="1" dirty="0" smtClean="0"/>
              <a:t> Ada di Database)</a:t>
            </a:r>
            <a:endParaRPr lang="id-ID" sz="11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/>
          <p:cNvSpPr/>
          <p:nvPr/>
        </p:nvSpPr>
        <p:spPr>
          <a:xfrm flipH="1">
            <a:off x="441191" y="1087998"/>
            <a:ext cx="3022500" cy="34999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4"/>
          <p:cNvSpPr txBox="1">
            <a:spLocks noGrp="1"/>
          </p:cNvSpPr>
          <p:nvPr>
            <p:ph type="title"/>
          </p:nvPr>
        </p:nvSpPr>
        <p:spPr>
          <a:xfrm>
            <a:off x="725486" y="719350"/>
            <a:ext cx="2417400" cy="12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solidFill>
                  <a:schemeClr val="lt2"/>
                </a:solidFill>
              </a:rPr>
              <a:t>Lupa Password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97" name="Google Shape;297;p34"/>
          <p:cNvSpPr txBox="1">
            <a:spLocks noGrp="1"/>
          </p:cNvSpPr>
          <p:nvPr>
            <p:ph type="subTitle" idx="1"/>
          </p:nvPr>
        </p:nvSpPr>
        <p:spPr>
          <a:xfrm>
            <a:off x="35496" y="1851670"/>
            <a:ext cx="3476420" cy="2593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dirty="0" smtClean="0"/>
              <a:t>	</a:t>
            </a:r>
            <a:r>
              <a:rPr lang="en-US" dirty="0" err="1" smtClean="0"/>
              <a:t>Fitur</a:t>
            </a:r>
            <a:r>
              <a:rPr lang="en-US" dirty="0" smtClean="0"/>
              <a:t> </a:t>
            </a:r>
            <a:r>
              <a:rPr lang="en-US" dirty="0" err="1" smtClean="0"/>
              <a:t>Lupa</a:t>
            </a:r>
            <a:r>
              <a:rPr lang="en-US" dirty="0" smtClean="0"/>
              <a:t> Password </a:t>
            </a:r>
            <a:r>
              <a:rPr lang="en-US" dirty="0" err="1" smtClean="0"/>
              <a:t>dibuat</a:t>
            </a:r>
            <a:r>
              <a:rPr lang="en-US" dirty="0" smtClean="0"/>
              <a:t> agar </a:t>
            </a:r>
            <a:r>
              <a:rPr lang="en-US" dirty="0" err="1" smtClean="0"/>
              <a:t>pengguna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melakukan</a:t>
            </a:r>
            <a:r>
              <a:rPr lang="en-US" dirty="0" smtClean="0"/>
              <a:t> reset password </a:t>
            </a:r>
            <a:r>
              <a:rPr lang="en-US" dirty="0" err="1" smtClean="0"/>
              <a:t>saat</a:t>
            </a:r>
            <a:r>
              <a:rPr lang="en-US" dirty="0" smtClean="0"/>
              <a:t> </a:t>
            </a:r>
            <a:r>
              <a:rPr lang="en-US" dirty="0" err="1" smtClean="0"/>
              <a:t>mereka</a:t>
            </a:r>
            <a:r>
              <a:rPr lang="en-US" dirty="0" smtClean="0"/>
              <a:t> </a:t>
            </a:r>
            <a:r>
              <a:rPr lang="en-US" dirty="0" err="1" smtClean="0"/>
              <a:t>melupakan</a:t>
            </a:r>
            <a:r>
              <a:rPr lang="en-US" dirty="0" smtClean="0"/>
              <a:t> password </a:t>
            </a:r>
            <a:r>
              <a:rPr lang="en-US" dirty="0" err="1" smtClean="0"/>
              <a:t>mereka</a:t>
            </a:r>
            <a:r>
              <a:rPr lang="en-US" dirty="0" smtClean="0"/>
              <a:t>.</a:t>
            </a:r>
          </a:p>
          <a:p>
            <a:pPr algn="l"/>
            <a:r>
              <a:rPr lang="en-US" dirty="0"/>
              <a:t>	</a:t>
            </a:r>
            <a:endParaRPr lang="en-US" dirty="0" smtClean="0"/>
          </a:p>
          <a:p>
            <a:pPr algn="l"/>
            <a:r>
              <a:rPr lang="en-US" dirty="0"/>
              <a:t>	</a:t>
            </a:r>
            <a:r>
              <a:rPr lang="en-US" dirty="0" smtClean="0"/>
              <a:t>Kami </a:t>
            </a:r>
            <a:r>
              <a:rPr lang="en-US" dirty="0" err="1" smtClean="0"/>
              <a:t>menggunakan</a:t>
            </a:r>
            <a:r>
              <a:rPr lang="en-US" dirty="0" smtClean="0"/>
              <a:t> reset password yang </a:t>
            </a:r>
            <a:r>
              <a:rPr lang="en-US" dirty="0" err="1" smtClean="0"/>
              <a:t>telah</a:t>
            </a:r>
            <a:r>
              <a:rPr lang="en-US" dirty="0" smtClean="0"/>
              <a:t> </a:t>
            </a:r>
            <a:r>
              <a:rPr lang="en-US" dirty="0" err="1" smtClean="0"/>
              <a:t>disediakan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Laravel</a:t>
            </a:r>
            <a:r>
              <a:rPr lang="en-US" dirty="0" smtClean="0"/>
              <a:t> UI. </a:t>
            </a:r>
            <a:r>
              <a:rPr lang="en-US" dirty="0" err="1" smtClean="0"/>
              <a:t>Yakni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email confirmation</a:t>
            </a:r>
            <a:endParaRPr lang="id-ID" dirty="0"/>
          </a:p>
          <a:p>
            <a:r>
              <a:rPr lang="id-ID" dirty="0"/>
              <a:t/>
            </a:r>
            <a:br>
              <a:rPr lang="id-ID" dirty="0"/>
            </a:br>
            <a:endParaRPr dirty="0"/>
          </a:p>
        </p:txBody>
      </p:sp>
      <p:sp>
        <p:nvSpPr>
          <p:cNvPr id="2" name="Oval 1"/>
          <p:cNvSpPr/>
          <p:nvPr/>
        </p:nvSpPr>
        <p:spPr>
          <a:xfrm>
            <a:off x="179512" y="807199"/>
            <a:ext cx="648072" cy="62753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Google Shape;296;p34"/>
          <p:cNvSpPr txBox="1">
            <a:spLocks/>
          </p:cNvSpPr>
          <p:nvPr/>
        </p:nvSpPr>
        <p:spPr>
          <a:xfrm>
            <a:off x="-705152" y="213791"/>
            <a:ext cx="2417400" cy="12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arala"/>
              <a:buNone/>
              <a:defRPr sz="3500" b="1" i="0" u="none" strike="noStrike" cap="non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4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83968" y="3609825"/>
            <a:ext cx="4638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(</a:t>
            </a:r>
            <a:r>
              <a:rPr lang="en-US" sz="1200" b="1" dirty="0" err="1" smtClean="0"/>
              <a:t>Halaman</a:t>
            </a:r>
            <a:r>
              <a:rPr lang="en-US" sz="1200" b="1" dirty="0" smtClean="0"/>
              <a:t> Reset Password)</a:t>
            </a:r>
            <a:endParaRPr lang="id-ID" sz="1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0" t="14762" r="11133" b="23523"/>
          <a:stretch/>
        </p:blipFill>
        <p:spPr>
          <a:xfrm>
            <a:off x="3967060" y="1434733"/>
            <a:ext cx="4767205" cy="214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2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/>
          <p:cNvSpPr/>
          <p:nvPr/>
        </p:nvSpPr>
        <p:spPr>
          <a:xfrm flipH="1">
            <a:off x="441191" y="1087998"/>
            <a:ext cx="3022500" cy="34999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4"/>
          <p:cNvSpPr txBox="1">
            <a:spLocks noGrp="1"/>
          </p:cNvSpPr>
          <p:nvPr>
            <p:ph type="title"/>
          </p:nvPr>
        </p:nvSpPr>
        <p:spPr>
          <a:xfrm>
            <a:off x="725486" y="719350"/>
            <a:ext cx="2417400" cy="12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solidFill>
                  <a:schemeClr val="lt2"/>
                </a:solidFill>
              </a:rPr>
              <a:t>Lupa Password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97" name="Google Shape;297;p34"/>
          <p:cNvSpPr txBox="1">
            <a:spLocks noGrp="1"/>
          </p:cNvSpPr>
          <p:nvPr>
            <p:ph type="subTitle" idx="1"/>
          </p:nvPr>
        </p:nvSpPr>
        <p:spPr>
          <a:xfrm>
            <a:off x="35496" y="1851670"/>
            <a:ext cx="3476420" cy="2593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dirty="0" smtClean="0"/>
              <a:t>	</a:t>
            </a:r>
            <a:r>
              <a:rPr lang="en-US" dirty="0" err="1" smtClean="0"/>
              <a:t>Karena</a:t>
            </a:r>
            <a:r>
              <a:rPr lang="en-US" dirty="0" smtClean="0"/>
              <a:t> kami </a:t>
            </a:r>
            <a:r>
              <a:rPr lang="en-US" dirty="0" err="1" smtClean="0"/>
              <a:t>belum</a:t>
            </a:r>
            <a:r>
              <a:rPr lang="en-US" dirty="0" smtClean="0"/>
              <a:t> </a:t>
            </a:r>
            <a:r>
              <a:rPr lang="en-US" dirty="0" err="1" smtClean="0"/>
              <a:t>menghubungkan</a:t>
            </a:r>
            <a:r>
              <a:rPr lang="en-US" dirty="0" smtClean="0"/>
              <a:t> project kami </a:t>
            </a:r>
            <a:r>
              <a:rPr lang="en-US" dirty="0" err="1" smtClean="0"/>
              <a:t>dengan</a:t>
            </a:r>
            <a:r>
              <a:rPr lang="en-US" dirty="0" smtClean="0"/>
              <a:t> mail service. </a:t>
            </a:r>
            <a:r>
              <a:rPr lang="en-US" dirty="0" err="1" smtClean="0"/>
              <a:t>Maka</a:t>
            </a:r>
            <a:r>
              <a:rPr lang="en-US" dirty="0" smtClean="0"/>
              <a:t>, kami </a:t>
            </a:r>
            <a:r>
              <a:rPr lang="en-US" dirty="0" err="1" smtClean="0"/>
              <a:t>menggunakan</a:t>
            </a:r>
            <a:r>
              <a:rPr lang="en-US" dirty="0"/>
              <a:t> </a:t>
            </a:r>
            <a:r>
              <a:rPr lang="en-US" i="1" dirty="0" smtClean="0"/>
              <a:t>fake </a:t>
            </a:r>
            <a:r>
              <a:rPr lang="en-US" dirty="0" smtClean="0"/>
              <a:t>SMTP (</a:t>
            </a:r>
            <a:r>
              <a:rPr lang="en-US" i="1" dirty="0" smtClean="0"/>
              <a:t>Simple Mail Transfer Protocol) server</a:t>
            </a:r>
            <a:r>
              <a:rPr lang="en-US" dirty="0" smtClean="0"/>
              <a:t>.</a:t>
            </a:r>
          </a:p>
          <a:p>
            <a:pPr algn="l"/>
            <a:endParaRPr lang="en-US" i="1" dirty="0"/>
          </a:p>
          <a:p>
            <a:pPr algn="l"/>
            <a:r>
              <a:rPr lang="en-US" i="1" dirty="0" smtClean="0"/>
              <a:t>	</a:t>
            </a:r>
            <a:r>
              <a:rPr lang="en-US" dirty="0" err="1" smtClean="0"/>
              <a:t>Adapun</a:t>
            </a:r>
            <a:r>
              <a:rPr lang="en-US" dirty="0" smtClean="0"/>
              <a:t> </a:t>
            </a:r>
            <a:r>
              <a:rPr lang="en-US" i="1" dirty="0" smtClean="0"/>
              <a:t>fake </a:t>
            </a:r>
            <a:r>
              <a:rPr lang="en-US" dirty="0" smtClean="0"/>
              <a:t>SMTP yang kami </a:t>
            </a:r>
            <a:r>
              <a:rPr lang="en-US" dirty="0" err="1" smtClean="0"/>
              <a:t>gunakan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Mailtrap.io, </a:t>
            </a:r>
            <a:r>
              <a:rPr lang="en-US" dirty="0" err="1" smtClean="0"/>
              <a:t>sebelumnya</a:t>
            </a:r>
            <a:r>
              <a:rPr lang="en-US" dirty="0" smtClean="0"/>
              <a:t> kami </a:t>
            </a:r>
            <a:r>
              <a:rPr lang="en-US" dirty="0" err="1" smtClean="0"/>
              <a:t>telah</a:t>
            </a:r>
            <a:r>
              <a:rPr lang="en-US" dirty="0" smtClean="0"/>
              <a:t> </a:t>
            </a:r>
            <a:r>
              <a:rPr lang="en-US" dirty="0" err="1" smtClean="0"/>
              <a:t>melakukan</a:t>
            </a:r>
            <a:r>
              <a:rPr lang="en-US" dirty="0" smtClean="0"/>
              <a:t> </a:t>
            </a:r>
            <a:r>
              <a:rPr lang="en-US" dirty="0" err="1" smtClean="0"/>
              <a:t>konfigurasi</a:t>
            </a:r>
            <a:r>
              <a:rPr lang="en-US" dirty="0" smtClean="0"/>
              <a:t> credentials </a:t>
            </a:r>
            <a:r>
              <a:rPr lang="en-US" dirty="0" err="1" smtClean="0"/>
              <a:t>mailtrap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.</a:t>
            </a:r>
            <a:r>
              <a:rPr lang="en-US" dirty="0" err="1" smtClean="0"/>
              <a:t>env</a:t>
            </a:r>
            <a:endParaRPr lang="en-US" i="1" dirty="0" smtClean="0"/>
          </a:p>
          <a:p>
            <a:pPr algn="l"/>
            <a:endParaRPr dirty="0"/>
          </a:p>
        </p:txBody>
      </p:sp>
      <p:sp>
        <p:nvSpPr>
          <p:cNvPr id="2" name="Oval 1"/>
          <p:cNvSpPr/>
          <p:nvPr/>
        </p:nvSpPr>
        <p:spPr>
          <a:xfrm>
            <a:off x="179512" y="807199"/>
            <a:ext cx="648072" cy="62753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Google Shape;296;p34"/>
          <p:cNvSpPr txBox="1">
            <a:spLocks/>
          </p:cNvSpPr>
          <p:nvPr/>
        </p:nvSpPr>
        <p:spPr>
          <a:xfrm>
            <a:off x="-705152" y="213791"/>
            <a:ext cx="2417400" cy="12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arala"/>
              <a:buNone/>
              <a:defRPr sz="3500" b="1" i="0" u="none" strike="noStrike" cap="non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4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18856" y="3579862"/>
            <a:ext cx="463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(credentials </a:t>
            </a:r>
            <a:r>
              <a:rPr lang="en-US" sz="1200" b="1" dirty="0" err="1" smtClean="0"/>
              <a:t>mailtrap</a:t>
            </a:r>
            <a:r>
              <a:rPr lang="en-US" sz="1200" b="1" dirty="0" smtClean="0"/>
              <a:t> di .</a:t>
            </a:r>
            <a:r>
              <a:rPr lang="en-US" sz="1200" b="1" dirty="0" err="1" smtClean="0"/>
              <a:t>env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dari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akun</a:t>
            </a:r>
            <a:r>
              <a:rPr lang="en-US" sz="1200" b="1" dirty="0" smtClean="0"/>
              <a:t> yang kami </a:t>
            </a:r>
            <a:r>
              <a:rPr lang="en-US" sz="1200" b="1" dirty="0" err="1" smtClean="0"/>
              <a:t>daftarkan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pada</a:t>
            </a:r>
            <a:r>
              <a:rPr lang="en-US" sz="1200" b="1" dirty="0" smtClean="0"/>
              <a:t> mailtrap.io)</a:t>
            </a:r>
            <a:endParaRPr lang="id-ID" sz="1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6" t="46634" r="51381" b="29989"/>
          <a:stretch/>
        </p:blipFill>
        <p:spPr>
          <a:xfrm>
            <a:off x="5100279" y="1316234"/>
            <a:ext cx="3711726" cy="227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4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68296" y="4011910"/>
            <a:ext cx="38074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(Email Confirmation yang </a:t>
            </a:r>
            <a:r>
              <a:rPr lang="en-US" sz="1100" b="1" dirty="0" err="1" smtClean="0"/>
              <a:t>diterima</a:t>
            </a:r>
            <a:r>
              <a:rPr lang="en-US" sz="1100" b="1" dirty="0" smtClean="0"/>
              <a:t> </a:t>
            </a:r>
            <a:r>
              <a:rPr lang="en-US" sz="1100" b="1" dirty="0" err="1" smtClean="0"/>
              <a:t>pada</a:t>
            </a:r>
            <a:r>
              <a:rPr lang="en-US" sz="1100" b="1" dirty="0" smtClean="0"/>
              <a:t> website mailtrap.io yang </a:t>
            </a:r>
            <a:r>
              <a:rPr lang="en-US" sz="1100" b="1" dirty="0" err="1" smtClean="0"/>
              <a:t>telah</a:t>
            </a:r>
            <a:r>
              <a:rPr lang="en-US" sz="1100" b="1" dirty="0" smtClean="0"/>
              <a:t> </a:t>
            </a:r>
            <a:r>
              <a:rPr lang="en-US" sz="1100" b="1" dirty="0" err="1" smtClean="0"/>
              <a:t>didaftarkan</a:t>
            </a:r>
            <a:r>
              <a:rPr lang="en-US" sz="1100" b="1" dirty="0"/>
              <a:t>)</a:t>
            </a:r>
            <a:endParaRPr lang="id-ID" sz="11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9" b="5203"/>
          <a:stretch/>
        </p:blipFill>
        <p:spPr>
          <a:xfrm>
            <a:off x="1907704" y="1128899"/>
            <a:ext cx="5328592" cy="275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42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68296" y="4011910"/>
            <a:ext cx="38074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(</a:t>
            </a:r>
            <a:r>
              <a:rPr lang="en-US" sz="1100" b="1" dirty="0" err="1" smtClean="0"/>
              <a:t>Halaman</a:t>
            </a:r>
            <a:r>
              <a:rPr lang="en-US" sz="1100" b="1" dirty="0" smtClean="0"/>
              <a:t> Reset Password </a:t>
            </a:r>
            <a:r>
              <a:rPr lang="en-US" sz="1100" b="1" dirty="0" err="1" smtClean="0"/>
              <a:t>Ketika</a:t>
            </a:r>
            <a:r>
              <a:rPr lang="en-US" sz="1100" b="1" dirty="0" smtClean="0"/>
              <a:t> Link yang </a:t>
            </a:r>
            <a:r>
              <a:rPr lang="en-US" sz="1100" b="1" dirty="0" err="1" smtClean="0"/>
              <a:t>Dikirimkan</a:t>
            </a:r>
            <a:r>
              <a:rPr lang="en-US" sz="1100" b="1" dirty="0" smtClean="0"/>
              <a:t> </a:t>
            </a:r>
            <a:r>
              <a:rPr lang="en-US" sz="1100" b="1" dirty="0" err="1" smtClean="0"/>
              <a:t>pada</a:t>
            </a:r>
            <a:r>
              <a:rPr lang="en-US" sz="1100" b="1" dirty="0" smtClean="0"/>
              <a:t> mailtrap.io </a:t>
            </a:r>
            <a:r>
              <a:rPr lang="en-US" sz="1100" b="1" dirty="0" err="1" smtClean="0"/>
              <a:t>diklik</a:t>
            </a:r>
            <a:r>
              <a:rPr lang="en-US" sz="1100" b="1" dirty="0" smtClean="0"/>
              <a:t>)</a:t>
            </a:r>
            <a:endParaRPr lang="id-ID" sz="11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" t="10609" r="48593" b="25009"/>
          <a:stretch/>
        </p:blipFill>
        <p:spPr>
          <a:xfrm>
            <a:off x="2567310" y="819104"/>
            <a:ext cx="4009378" cy="304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4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4" t="9478" r="776" b="14294"/>
          <a:stretch/>
        </p:blipFill>
        <p:spPr>
          <a:xfrm>
            <a:off x="187756" y="1213740"/>
            <a:ext cx="4456252" cy="2870178"/>
          </a:xfrm>
          <a:prstGeom prst="rect">
            <a:avLst/>
          </a:prstGeom>
        </p:spPr>
      </p:pic>
      <p:sp>
        <p:nvSpPr>
          <p:cNvPr id="287" name="Google Shape;287;p33"/>
          <p:cNvSpPr/>
          <p:nvPr/>
        </p:nvSpPr>
        <p:spPr>
          <a:xfrm>
            <a:off x="4984679" y="771550"/>
            <a:ext cx="3022500" cy="35283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3"/>
          <p:cNvSpPr txBox="1">
            <a:spLocks noGrp="1"/>
          </p:cNvSpPr>
          <p:nvPr>
            <p:ph type="title"/>
          </p:nvPr>
        </p:nvSpPr>
        <p:spPr>
          <a:xfrm>
            <a:off x="5101850" y="555526"/>
            <a:ext cx="2788157" cy="12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chemeClr val="lt2"/>
                </a:solidFill>
              </a:rPr>
              <a:t>Moderasi Form Adopsi (Terima/Tolak)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289" name="Google Shape;289;p33"/>
          <p:cNvSpPr txBox="1">
            <a:spLocks noGrp="1"/>
          </p:cNvSpPr>
          <p:nvPr>
            <p:ph type="subTitle" idx="1"/>
          </p:nvPr>
        </p:nvSpPr>
        <p:spPr>
          <a:xfrm>
            <a:off x="5240496" y="1779662"/>
            <a:ext cx="2595802" cy="2880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 smtClean="0"/>
              <a:t>Pada</a:t>
            </a:r>
            <a:r>
              <a:rPr lang="en-US" sz="1300" dirty="0" smtClean="0"/>
              <a:t> website Paw Rescue, </a:t>
            </a:r>
            <a:r>
              <a:rPr lang="en-US" sz="1300" dirty="0" err="1" smtClean="0"/>
              <a:t>terdapat</a:t>
            </a:r>
            <a:r>
              <a:rPr lang="en-US" sz="1300" dirty="0" smtClean="0"/>
              <a:t> form </a:t>
            </a:r>
            <a:r>
              <a:rPr lang="en-US" sz="1300" dirty="0" err="1" smtClean="0"/>
              <a:t>pengajuan</a:t>
            </a:r>
            <a:r>
              <a:rPr lang="en-US" sz="1300" dirty="0" smtClean="0"/>
              <a:t> yang </a:t>
            </a:r>
            <a:r>
              <a:rPr lang="en-US" sz="1300" dirty="0" err="1" smtClean="0"/>
              <a:t>dapat</a:t>
            </a:r>
            <a:r>
              <a:rPr lang="en-US" sz="1300" dirty="0" smtClean="0"/>
              <a:t> </a:t>
            </a:r>
            <a:r>
              <a:rPr lang="en-US" sz="1300" dirty="0" err="1" smtClean="0"/>
              <a:t>diisi</a:t>
            </a:r>
            <a:r>
              <a:rPr lang="en-US" sz="1300" dirty="0" smtClean="0"/>
              <a:t> </a:t>
            </a:r>
            <a:r>
              <a:rPr lang="en-US" sz="1300" dirty="0" err="1" smtClean="0"/>
              <a:t>oleh</a:t>
            </a:r>
            <a:r>
              <a:rPr lang="en-US" sz="1300" dirty="0" smtClean="0"/>
              <a:t> </a:t>
            </a:r>
            <a:r>
              <a:rPr lang="en-US" sz="1300" dirty="0" err="1" smtClean="0"/>
              <a:t>pengguna</a:t>
            </a:r>
            <a:r>
              <a:rPr lang="en-US" sz="1300" dirty="0" smtClean="0"/>
              <a:t> yang </a:t>
            </a:r>
            <a:r>
              <a:rPr lang="en-US" sz="1300" dirty="0" err="1" smtClean="0"/>
              <a:t>telah</a:t>
            </a:r>
            <a:r>
              <a:rPr lang="en-US" sz="1300" dirty="0" smtClean="0"/>
              <a:t> login </a:t>
            </a:r>
            <a:r>
              <a:rPr lang="en-US" sz="1300" dirty="0" err="1" smtClean="0"/>
              <a:t>apabila</a:t>
            </a:r>
            <a:r>
              <a:rPr lang="en-US" sz="1300" dirty="0" smtClean="0"/>
              <a:t> </a:t>
            </a:r>
            <a:r>
              <a:rPr lang="en-US" sz="1300" dirty="0" err="1" smtClean="0"/>
              <a:t>hendak</a:t>
            </a:r>
            <a:r>
              <a:rPr lang="en-US" sz="1300" dirty="0" smtClean="0"/>
              <a:t> </a:t>
            </a:r>
            <a:r>
              <a:rPr lang="en-US" sz="1300" dirty="0" err="1" smtClean="0"/>
              <a:t>mengadopsi</a:t>
            </a:r>
            <a:r>
              <a:rPr lang="en-US" sz="1300" dirty="0" smtClean="0"/>
              <a:t> </a:t>
            </a:r>
            <a:r>
              <a:rPr lang="en-US" sz="1300" dirty="0" err="1" smtClean="0"/>
              <a:t>kucing</a:t>
            </a:r>
            <a:r>
              <a:rPr lang="en-US" sz="1300" dirty="0" smtClean="0"/>
              <a:t> </a:t>
            </a:r>
            <a:r>
              <a:rPr lang="en-US" sz="1300" dirty="0" err="1" smtClean="0"/>
              <a:t>pada</a:t>
            </a:r>
            <a:r>
              <a:rPr lang="en-US" sz="1300" dirty="0" smtClean="0"/>
              <a:t> </a:t>
            </a:r>
            <a:r>
              <a:rPr lang="en-US" sz="1300" dirty="0" err="1" smtClean="0"/>
              <a:t>halaman</a:t>
            </a:r>
            <a:r>
              <a:rPr lang="en-US" sz="1300" dirty="0" smtClean="0"/>
              <a:t> Adopt.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/>
              <a:t/>
            </a:r>
            <a:br>
              <a:rPr lang="en-US" sz="1300" dirty="0"/>
            </a:br>
            <a:r>
              <a:rPr lang="en-US" sz="1300" dirty="0" err="1" smtClean="0"/>
              <a:t>Fitur</a:t>
            </a:r>
            <a:r>
              <a:rPr lang="en-US" sz="1300" dirty="0" smtClean="0"/>
              <a:t> </a:t>
            </a:r>
            <a:r>
              <a:rPr lang="en-US" sz="1300" dirty="0" err="1" smtClean="0"/>
              <a:t>moderasi</a:t>
            </a:r>
            <a:r>
              <a:rPr lang="en-US" sz="1300" dirty="0" smtClean="0"/>
              <a:t> form </a:t>
            </a:r>
            <a:r>
              <a:rPr lang="en-US" sz="1300" dirty="0" err="1" smtClean="0"/>
              <a:t>digunakan</a:t>
            </a:r>
            <a:r>
              <a:rPr lang="en-US" sz="1300" dirty="0" smtClean="0"/>
              <a:t> </a:t>
            </a:r>
            <a:r>
              <a:rPr lang="en-US" sz="1300" dirty="0" err="1" smtClean="0"/>
              <a:t>oleh</a:t>
            </a:r>
            <a:r>
              <a:rPr lang="en-US" sz="1300" dirty="0" smtClean="0"/>
              <a:t> Admin </a:t>
            </a:r>
            <a:r>
              <a:rPr lang="en-US" sz="1300" dirty="0" err="1" smtClean="0"/>
              <a:t>dalam</a:t>
            </a:r>
            <a:r>
              <a:rPr lang="en-US" sz="1300" dirty="0" smtClean="0"/>
              <a:t> </a:t>
            </a:r>
            <a:r>
              <a:rPr lang="en-US" sz="1300" dirty="0" err="1" smtClean="0"/>
              <a:t>memutuskan</a:t>
            </a:r>
            <a:r>
              <a:rPr lang="en-US" sz="1300" dirty="0" smtClean="0"/>
              <a:t> </a:t>
            </a:r>
            <a:r>
              <a:rPr lang="en-US" sz="1300" dirty="0" err="1" smtClean="0"/>
              <a:t>menerima</a:t>
            </a:r>
            <a:r>
              <a:rPr lang="en-US" sz="1300" dirty="0" smtClean="0"/>
              <a:t> </a:t>
            </a:r>
            <a:r>
              <a:rPr lang="en-US" sz="1300" dirty="0" err="1" smtClean="0"/>
              <a:t>permohonan</a:t>
            </a:r>
            <a:r>
              <a:rPr lang="en-US" sz="1300" dirty="0" smtClean="0"/>
              <a:t> </a:t>
            </a:r>
            <a:r>
              <a:rPr lang="en-US" sz="1300" dirty="0" err="1" smtClean="0"/>
              <a:t>tersebut</a:t>
            </a:r>
            <a:r>
              <a:rPr lang="en-US" sz="1300" dirty="0" smtClean="0"/>
              <a:t> </a:t>
            </a:r>
            <a:r>
              <a:rPr lang="en-US" sz="1300" dirty="0" err="1" smtClean="0"/>
              <a:t>atau</a:t>
            </a:r>
            <a:r>
              <a:rPr lang="en-US" sz="1300" dirty="0" smtClean="0"/>
              <a:t> </a:t>
            </a:r>
            <a:r>
              <a:rPr lang="en-US" sz="1300" dirty="0" err="1" smtClean="0"/>
              <a:t>tidak</a:t>
            </a:r>
            <a:r>
              <a:rPr lang="en-US" sz="130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7" name="Google Shape;289;p33"/>
          <p:cNvSpPr txBox="1">
            <a:spLocks/>
          </p:cNvSpPr>
          <p:nvPr/>
        </p:nvSpPr>
        <p:spPr>
          <a:xfrm>
            <a:off x="4572000" y="85214"/>
            <a:ext cx="3264298" cy="398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b="1" dirty="0" err="1" smtClean="0">
                <a:solidFill>
                  <a:schemeClr val="bg1"/>
                </a:solidFill>
              </a:rPr>
              <a:t>Fitur-Fitur</a:t>
            </a:r>
            <a:r>
              <a:rPr lang="en-US" b="1" dirty="0" smtClean="0">
                <a:solidFill>
                  <a:schemeClr val="bg1"/>
                </a:solidFill>
              </a:rPr>
              <a:t> Website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4716016" y="628675"/>
            <a:ext cx="648072" cy="594066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Google Shape;288;p33"/>
          <p:cNvSpPr txBox="1">
            <a:spLocks/>
          </p:cNvSpPr>
          <p:nvPr/>
        </p:nvSpPr>
        <p:spPr>
          <a:xfrm>
            <a:off x="4194958" y="41089"/>
            <a:ext cx="1690187" cy="12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arala"/>
              <a:buNone/>
              <a:defRPr sz="3500" b="1" i="0" u="none" strike="noStrike" cap="non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5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10547" y="4083918"/>
            <a:ext cx="4754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(</a:t>
            </a:r>
            <a:r>
              <a:rPr lang="en-US" sz="1200" b="1" dirty="0" err="1" smtClean="0"/>
              <a:t>Tampilan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Moderasi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Pada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Halaman</a:t>
            </a:r>
            <a:r>
              <a:rPr lang="en-US" sz="1200" b="1" dirty="0" smtClean="0"/>
              <a:t> Adopter Candidates di </a:t>
            </a:r>
            <a:r>
              <a:rPr lang="en-US" sz="1200" b="1" dirty="0" err="1" smtClean="0"/>
              <a:t>Halaman</a:t>
            </a:r>
            <a:r>
              <a:rPr lang="en-US" sz="1200" b="1" dirty="0" smtClean="0"/>
              <a:t> Admin)</a:t>
            </a:r>
            <a:endParaRPr lang="id-ID" sz="1200" b="1" dirty="0"/>
          </a:p>
        </p:txBody>
      </p:sp>
    </p:spTree>
    <p:extLst>
      <p:ext uri="{BB962C8B-B14F-4D97-AF65-F5344CB8AC3E}">
        <p14:creationId xmlns:p14="http://schemas.microsoft.com/office/powerpoint/2010/main" val="157275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19672" y="3711828"/>
            <a:ext cx="528808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err="1" smtClean="0"/>
              <a:t>Ketika</a:t>
            </a:r>
            <a:r>
              <a:rPr lang="en-US" sz="1100" b="1" dirty="0" smtClean="0"/>
              <a:t> Admin </a:t>
            </a:r>
            <a:r>
              <a:rPr lang="en-US" sz="1100" b="1" dirty="0" err="1" smtClean="0"/>
              <a:t>Mengeklik</a:t>
            </a:r>
            <a:r>
              <a:rPr lang="en-US" sz="1100" b="1" dirty="0" smtClean="0"/>
              <a:t> ‘</a:t>
            </a:r>
            <a:r>
              <a:rPr lang="en-US" sz="1100" b="1" dirty="0" err="1" smtClean="0"/>
              <a:t>Terima</a:t>
            </a:r>
            <a:r>
              <a:rPr lang="en-US" sz="1100" b="1" dirty="0" smtClean="0"/>
              <a:t>’ </a:t>
            </a:r>
            <a:r>
              <a:rPr lang="en-US" sz="1100" b="1" dirty="0" err="1" smtClean="0"/>
              <a:t>maka</a:t>
            </a:r>
            <a:r>
              <a:rPr lang="en-US" sz="1100" b="1" dirty="0" smtClean="0"/>
              <a:t> status Form Adopt di database </a:t>
            </a:r>
            <a:r>
              <a:rPr lang="en-US" sz="1100" b="1" dirty="0" err="1" smtClean="0"/>
              <a:t>akan</a:t>
            </a:r>
            <a:r>
              <a:rPr lang="en-US" sz="1100" b="1" dirty="0" smtClean="0"/>
              <a:t> </a:t>
            </a:r>
            <a:r>
              <a:rPr lang="en-US" sz="1100" b="1" dirty="0" err="1" smtClean="0"/>
              <a:t>berubah</a:t>
            </a:r>
            <a:r>
              <a:rPr lang="en-US" sz="1100" b="1" dirty="0" smtClean="0"/>
              <a:t> </a:t>
            </a:r>
            <a:r>
              <a:rPr lang="en-US" sz="1100" b="1" dirty="0" err="1" smtClean="0"/>
              <a:t>menjadi</a:t>
            </a:r>
            <a:r>
              <a:rPr lang="en-US" sz="1100" b="1" dirty="0" smtClean="0"/>
              <a:t> ‘1’ </a:t>
            </a:r>
            <a:r>
              <a:rPr lang="en-US" sz="1100" b="1" dirty="0" err="1" smtClean="0"/>
              <a:t>dan</a:t>
            </a:r>
            <a:r>
              <a:rPr lang="en-US" sz="1100" b="1" dirty="0" smtClean="0"/>
              <a:t> </a:t>
            </a:r>
            <a:r>
              <a:rPr lang="en-US" sz="1100" b="1" dirty="0" err="1" smtClean="0"/>
              <a:t>Halaman</a:t>
            </a:r>
            <a:r>
              <a:rPr lang="en-US" sz="1100" b="1" dirty="0" smtClean="0"/>
              <a:t> Confirmed Adopter </a:t>
            </a:r>
            <a:r>
              <a:rPr lang="en-US" sz="1100" b="1" dirty="0" err="1" smtClean="0"/>
              <a:t>akan</a:t>
            </a:r>
            <a:r>
              <a:rPr lang="en-US" sz="1100" b="1" dirty="0" smtClean="0"/>
              <a:t> </a:t>
            </a:r>
            <a:r>
              <a:rPr lang="en-US" sz="1100" b="1" dirty="0" err="1" smtClean="0"/>
              <a:t>menampilkan</a:t>
            </a:r>
            <a:r>
              <a:rPr lang="en-US" sz="1100" b="1" dirty="0" smtClean="0"/>
              <a:t> List Adopter yang </a:t>
            </a:r>
            <a:r>
              <a:rPr lang="en-US" sz="1100" b="1" dirty="0" err="1" smtClean="0"/>
              <a:t>Dikonfirmasi</a:t>
            </a:r>
            <a:r>
              <a:rPr lang="en-US" sz="1100" b="1" dirty="0" smtClean="0"/>
              <a:t>  </a:t>
            </a:r>
            <a:endParaRPr lang="id-ID" sz="11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4" t="14802" r="4782" b="29640"/>
          <a:stretch/>
        </p:blipFill>
        <p:spPr>
          <a:xfrm>
            <a:off x="1003851" y="843558"/>
            <a:ext cx="7136296" cy="285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42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7"/>
          <p:cNvSpPr txBox="1">
            <a:spLocks noGrp="1"/>
          </p:cNvSpPr>
          <p:nvPr>
            <p:ph type="title"/>
          </p:nvPr>
        </p:nvSpPr>
        <p:spPr>
          <a:xfrm>
            <a:off x="596975" y="55552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ANGGOTA </a:t>
            </a:r>
            <a:r>
              <a:rPr lang="en" sz="3200" dirty="0" smtClean="0">
                <a:solidFill>
                  <a:schemeClr val="dk2"/>
                </a:solidFill>
              </a:rPr>
              <a:t>KELOMPOK</a:t>
            </a:r>
            <a:endParaRPr sz="3200" dirty="0">
              <a:solidFill>
                <a:schemeClr val="dk2"/>
              </a:solidFill>
            </a:endParaRPr>
          </a:p>
        </p:txBody>
      </p:sp>
      <p:sp>
        <p:nvSpPr>
          <p:cNvPr id="642" name="Google Shape;642;p47"/>
          <p:cNvSpPr txBox="1">
            <a:spLocks noGrp="1"/>
          </p:cNvSpPr>
          <p:nvPr>
            <p:ph type="title" idx="4294967295"/>
          </p:nvPr>
        </p:nvSpPr>
        <p:spPr>
          <a:xfrm>
            <a:off x="2138943" y="1475142"/>
            <a:ext cx="2217033" cy="4485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>
                <a:solidFill>
                  <a:schemeClr val="dk2"/>
                </a:solidFill>
              </a:rPr>
              <a:t>Farhan Abdillah</a:t>
            </a:r>
            <a:endParaRPr sz="1400" dirty="0">
              <a:solidFill>
                <a:schemeClr val="dk2"/>
              </a:solidFill>
            </a:endParaRPr>
          </a:p>
        </p:txBody>
      </p:sp>
      <p:sp>
        <p:nvSpPr>
          <p:cNvPr id="643" name="Google Shape;643;p47"/>
          <p:cNvSpPr txBox="1">
            <a:spLocks noGrp="1"/>
          </p:cNvSpPr>
          <p:nvPr>
            <p:ph type="subTitle" idx="4294967295"/>
          </p:nvPr>
        </p:nvSpPr>
        <p:spPr>
          <a:xfrm>
            <a:off x="1737236" y="1776718"/>
            <a:ext cx="1254825" cy="5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dirty="0" smtClean="0"/>
              <a:t>171402018</a:t>
            </a:r>
            <a:endParaRPr sz="1100" dirty="0"/>
          </a:p>
        </p:txBody>
      </p:sp>
      <p:pic>
        <p:nvPicPr>
          <p:cNvPr id="1026" name="Picture 2" descr="silver tabby c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353" y="1292875"/>
            <a:ext cx="877598" cy="877598"/>
          </a:xfrm>
          <a:prstGeom prst="ellipse">
            <a:avLst/>
          </a:prstGeom>
          <a:ln w="63500" cap="rnd">
            <a:solidFill>
              <a:schemeClr val="bg2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range tabby cat on brown parquet floo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8" t="398" r="14805"/>
          <a:stretch/>
        </p:blipFill>
        <p:spPr bwMode="auto">
          <a:xfrm>
            <a:off x="1217791" y="2571751"/>
            <a:ext cx="854566" cy="844832"/>
          </a:xfrm>
          <a:prstGeom prst="ellipse">
            <a:avLst/>
          </a:prstGeom>
          <a:ln w="63500" cap="rnd">
            <a:solidFill>
              <a:schemeClr val="bg2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642;p47"/>
          <p:cNvSpPr txBox="1">
            <a:spLocks/>
          </p:cNvSpPr>
          <p:nvPr/>
        </p:nvSpPr>
        <p:spPr>
          <a:xfrm>
            <a:off x="2137403" y="2627270"/>
            <a:ext cx="2290581" cy="448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arala"/>
              <a:buNone/>
              <a:defRPr sz="3500" b="1" i="0" u="none" strike="noStrike" cap="non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r>
              <a:rPr lang="en-US" sz="1400" dirty="0" err="1" smtClean="0">
                <a:solidFill>
                  <a:schemeClr val="dk2"/>
                </a:solidFill>
              </a:rPr>
              <a:t>Baginda</a:t>
            </a:r>
            <a:r>
              <a:rPr lang="en-US" sz="1400" dirty="0" smtClean="0">
                <a:solidFill>
                  <a:schemeClr val="dk2"/>
                </a:solidFill>
              </a:rPr>
              <a:t> </a:t>
            </a:r>
            <a:r>
              <a:rPr lang="en-US" sz="1400" dirty="0" err="1" smtClean="0">
                <a:solidFill>
                  <a:schemeClr val="dk2"/>
                </a:solidFill>
              </a:rPr>
              <a:t>Hamonangan</a:t>
            </a:r>
            <a:r>
              <a:rPr lang="en-US" sz="1400" dirty="0" smtClean="0">
                <a:solidFill>
                  <a:schemeClr val="dk2"/>
                </a:solidFill>
              </a:rPr>
              <a:t> </a:t>
            </a:r>
            <a:r>
              <a:rPr lang="en-US" sz="1400" dirty="0" err="1" smtClean="0">
                <a:solidFill>
                  <a:schemeClr val="dk2"/>
                </a:solidFill>
              </a:rPr>
              <a:t>Harahap</a:t>
            </a:r>
            <a:endParaRPr lang="id-ID" sz="1400" dirty="0">
              <a:solidFill>
                <a:schemeClr val="dk2"/>
              </a:solidFill>
            </a:endParaRPr>
          </a:p>
        </p:txBody>
      </p:sp>
      <p:sp>
        <p:nvSpPr>
          <p:cNvPr id="13" name="Google Shape;643;p47"/>
          <p:cNvSpPr txBox="1">
            <a:spLocks/>
          </p:cNvSpPr>
          <p:nvPr/>
        </p:nvSpPr>
        <p:spPr>
          <a:xfrm>
            <a:off x="2123728" y="3144870"/>
            <a:ext cx="936104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Aft>
                <a:spcPts val="1600"/>
              </a:spcAft>
              <a:buFont typeface="Montserrat"/>
              <a:buNone/>
            </a:pPr>
            <a:r>
              <a:rPr lang="en" sz="1100" dirty="0" smtClean="0"/>
              <a:t>201402002</a:t>
            </a:r>
            <a:endParaRPr lang="en" sz="1100" dirty="0"/>
          </a:p>
        </p:txBody>
      </p:sp>
      <p:pic>
        <p:nvPicPr>
          <p:cNvPr id="1030" name="Picture 6" descr="selective focus photography of white ca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" t="18248" r="1837" b="16603"/>
          <a:stretch/>
        </p:blipFill>
        <p:spPr bwMode="auto">
          <a:xfrm>
            <a:off x="1266519" y="3795886"/>
            <a:ext cx="884732" cy="864095"/>
          </a:xfrm>
          <a:prstGeom prst="ellipse">
            <a:avLst/>
          </a:prstGeom>
          <a:ln w="63500" cap="rnd">
            <a:solidFill>
              <a:schemeClr val="bg2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642;p47"/>
          <p:cNvSpPr txBox="1">
            <a:spLocks/>
          </p:cNvSpPr>
          <p:nvPr/>
        </p:nvSpPr>
        <p:spPr>
          <a:xfrm>
            <a:off x="2151251" y="3939902"/>
            <a:ext cx="1844685" cy="448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arala"/>
              <a:buNone/>
              <a:defRPr sz="3500" b="1" i="0" u="none" strike="noStrike" cap="non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r>
              <a:rPr lang="en-US" sz="1400" dirty="0" smtClean="0">
                <a:solidFill>
                  <a:schemeClr val="dk2"/>
                </a:solidFill>
              </a:rPr>
              <a:t>Christine Amanda</a:t>
            </a:r>
            <a:endParaRPr lang="id-ID" sz="1400" dirty="0">
              <a:solidFill>
                <a:schemeClr val="dk2"/>
              </a:solidFill>
            </a:endParaRPr>
          </a:p>
        </p:txBody>
      </p:sp>
      <p:sp>
        <p:nvSpPr>
          <p:cNvPr id="16" name="Google Shape;643;p47"/>
          <p:cNvSpPr txBox="1">
            <a:spLocks/>
          </p:cNvSpPr>
          <p:nvPr/>
        </p:nvSpPr>
        <p:spPr>
          <a:xfrm>
            <a:off x="2202622" y="4224990"/>
            <a:ext cx="922429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Aft>
                <a:spcPts val="1600"/>
              </a:spcAft>
              <a:buFont typeface="Montserrat"/>
              <a:buNone/>
            </a:pPr>
            <a:r>
              <a:rPr lang="en" sz="1100" dirty="0" smtClean="0"/>
              <a:t>201402035</a:t>
            </a:r>
            <a:endParaRPr lang="en" sz="1100" dirty="0"/>
          </a:p>
        </p:txBody>
      </p:sp>
      <p:pic>
        <p:nvPicPr>
          <p:cNvPr id="1032" name="Picture 8" descr="portrait photograph of Siamese cat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2" r="8965"/>
          <a:stretch/>
        </p:blipFill>
        <p:spPr bwMode="auto">
          <a:xfrm>
            <a:off x="5273669" y="1334112"/>
            <a:ext cx="882507" cy="877598"/>
          </a:xfrm>
          <a:prstGeom prst="ellipse">
            <a:avLst/>
          </a:prstGeom>
          <a:ln w="63500" cap="rnd">
            <a:solidFill>
              <a:schemeClr val="bg2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642;p47"/>
          <p:cNvSpPr txBox="1">
            <a:spLocks/>
          </p:cNvSpPr>
          <p:nvPr/>
        </p:nvSpPr>
        <p:spPr>
          <a:xfrm>
            <a:off x="6243399" y="1491630"/>
            <a:ext cx="2217033" cy="448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arala"/>
              <a:buNone/>
              <a:defRPr sz="3500" b="1" i="0" u="none" strike="noStrike" cap="non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r>
              <a:rPr lang="en-US" sz="1400" dirty="0" smtClean="0">
                <a:solidFill>
                  <a:schemeClr val="dk2"/>
                </a:solidFill>
              </a:rPr>
              <a:t>Linda Tamara </a:t>
            </a:r>
            <a:r>
              <a:rPr lang="en-US" sz="1400" dirty="0" err="1" smtClean="0">
                <a:solidFill>
                  <a:schemeClr val="dk2"/>
                </a:solidFill>
              </a:rPr>
              <a:t>Siregar</a:t>
            </a:r>
            <a:endParaRPr lang="id-ID" sz="1400" dirty="0">
              <a:solidFill>
                <a:schemeClr val="dk2"/>
              </a:solidFill>
            </a:endParaRPr>
          </a:p>
        </p:txBody>
      </p:sp>
      <p:sp>
        <p:nvSpPr>
          <p:cNvPr id="19" name="Google Shape;643;p47"/>
          <p:cNvSpPr txBox="1">
            <a:spLocks/>
          </p:cNvSpPr>
          <p:nvPr/>
        </p:nvSpPr>
        <p:spPr>
          <a:xfrm>
            <a:off x="6257074" y="1772911"/>
            <a:ext cx="922429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Aft>
                <a:spcPts val="1600"/>
              </a:spcAft>
              <a:buFont typeface="Montserrat"/>
              <a:buNone/>
            </a:pPr>
            <a:r>
              <a:rPr lang="en" sz="1100" dirty="0" smtClean="0"/>
              <a:t>201402053</a:t>
            </a:r>
            <a:endParaRPr lang="en" sz="1100" dirty="0"/>
          </a:p>
        </p:txBody>
      </p:sp>
      <p:pic>
        <p:nvPicPr>
          <p:cNvPr id="1034" name="Picture 10" descr="black and white cat lying on brown bamboo chair inside room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75" t="5240" r="21421" b="7459"/>
          <a:stretch/>
        </p:blipFill>
        <p:spPr bwMode="auto">
          <a:xfrm>
            <a:off x="5273669" y="2543547"/>
            <a:ext cx="882507" cy="892299"/>
          </a:xfrm>
          <a:prstGeom prst="ellipse">
            <a:avLst/>
          </a:prstGeom>
          <a:ln w="63500" cap="rnd">
            <a:solidFill>
              <a:schemeClr val="bg2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642;p47"/>
          <p:cNvSpPr txBox="1">
            <a:spLocks/>
          </p:cNvSpPr>
          <p:nvPr/>
        </p:nvSpPr>
        <p:spPr>
          <a:xfrm>
            <a:off x="6243399" y="2699278"/>
            <a:ext cx="2217033" cy="448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arala"/>
              <a:buNone/>
              <a:defRPr sz="3500" b="1" i="0" u="none" strike="noStrike" cap="non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r>
              <a:rPr lang="en-US" sz="1400" dirty="0" err="1" smtClean="0">
                <a:solidFill>
                  <a:schemeClr val="dk2"/>
                </a:solidFill>
              </a:rPr>
              <a:t>Abi</a:t>
            </a:r>
            <a:r>
              <a:rPr lang="en-US" sz="1400" dirty="0" smtClean="0">
                <a:solidFill>
                  <a:schemeClr val="dk2"/>
                </a:solidFill>
              </a:rPr>
              <a:t> Rafi </a:t>
            </a:r>
            <a:r>
              <a:rPr lang="en-US" sz="1400" dirty="0" err="1" smtClean="0">
                <a:solidFill>
                  <a:schemeClr val="dk2"/>
                </a:solidFill>
              </a:rPr>
              <a:t>Rahmad</a:t>
            </a:r>
            <a:endParaRPr lang="id-ID" sz="1400" dirty="0">
              <a:solidFill>
                <a:schemeClr val="dk2"/>
              </a:solidFill>
            </a:endParaRPr>
          </a:p>
        </p:txBody>
      </p:sp>
      <p:sp>
        <p:nvSpPr>
          <p:cNvPr id="22" name="Google Shape;643;p47"/>
          <p:cNvSpPr txBox="1">
            <a:spLocks/>
          </p:cNvSpPr>
          <p:nvPr/>
        </p:nvSpPr>
        <p:spPr>
          <a:xfrm>
            <a:off x="6171392" y="3000854"/>
            <a:ext cx="922429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Aft>
                <a:spcPts val="1600"/>
              </a:spcAft>
              <a:buFont typeface="Montserrat"/>
              <a:buNone/>
            </a:pPr>
            <a:r>
              <a:rPr lang="en" sz="1100" dirty="0" smtClean="0"/>
              <a:t>201402131</a:t>
            </a:r>
            <a:endParaRPr lang="en" sz="1100" dirty="0"/>
          </a:p>
        </p:txBody>
      </p:sp>
      <p:pic>
        <p:nvPicPr>
          <p:cNvPr id="1036" name="Picture 12" descr="cat sitting on gray concrete pavement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1" t="11661" r="17542" b="44405"/>
          <a:stretch/>
        </p:blipFill>
        <p:spPr bwMode="auto">
          <a:xfrm>
            <a:off x="5248069" y="3755923"/>
            <a:ext cx="908107" cy="904057"/>
          </a:xfrm>
          <a:prstGeom prst="ellipse">
            <a:avLst/>
          </a:prstGeom>
          <a:ln w="63500" cap="rnd">
            <a:solidFill>
              <a:schemeClr val="bg2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642;p47"/>
          <p:cNvSpPr txBox="1">
            <a:spLocks/>
          </p:cNvSpPr>
          <p:nvPr/>
        </p:nvSpPr>
        <p:spPr>
          <a:xfrm>
            <a:off x="6243399" y="3957769"/>
            <a:ext cx="2217033" cy="448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arala"/>
              <a:buNone/>
              <a:defRPr sz="3500" b="1" i="0" u="none" strike="noStrike" cap="non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r>
              <a:rPr lang="en-US" sz="1400" dirty="0" err="1" smtClean="0">
                <a:solidFill>
                  <a:schemeClr val="dk2"/>
                </a:solidFill>
              </a:rPr>
              <a:t>Jethro</a:t>
            </a:r>
            <a:r>
              <a:rPr lang="en-US" sz="1400" dirty="0" smtClean="0">
                <a:solidFill>
                  <a:schemeClr val="dk2"/>
                </a:solidFill>
              </a:rPr>
              <a:t> </a:t>
            </a:r>
            <a:r>
              <a:rPr lang="en-US" sz="1400" dirty="0" err="1" smtClean="0">
                <a:solidFill>
                  <a:schemeClr val="dk2"/>
                </a:solidFill>
              </a:rPr>
              <a:t>Vetrich</a:t>
            </a:r>
            <a:endParaRPr lang="id-ID" sz="1400" dirty="0">
              <a:solidFill>
                <a:schemeClr val="dk2"/>
              </a:solidFill>
            </a:endParaRPr>
          </a:p>
        </p:txBody>
      </p:sp>
      <p:sp>
        <p:nvSpPr>
          <p:cNvPr id="25" name="Google Shape;643;p47"/>
          <p:cNvSpPr txBox="1">
            <a:spLocks/>
          </p:cNvSpPr>
          <p:nvPr/>
        </p:nvSpPr>
        <p:spPr>
          <a:xfrm>
            <a:off x="6228184" y="4224990"/>
            <a:ext cx="922429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spcAft>
                <a:spcPts val="1600"/>
              </a:spcAft>
              <a:buFont typeface="Montserrat"/>
              <a:buNone/>
            </a:pPr>
            <a:r>
              <a:rPr lang="en" sz="1100" dirty="0" smtClean="0"/>
              <a:t>201402143</a:t>
            </a:r>
            <a:endParaRPr lang="en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63688" y="3885612"/>
            <a:ext cx="52880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err="1" smtClean="0"/>
              <a:t>Halaman</a:t>
            </a:r>
            <a:r>
              <a:rPr lang="en-US" sz="1100" b="1" dirty="0" smtClean="0"/>
              <a:t> Adoption List yang Ada </a:t>
            </a:r>
            <a:r>
              <a:rPr lang="en-US" sz="1100" b="1" dirty="0" err="1" smtClean="0"/>
              <a:t>pada</a:t>
            </a:r>
            <a:r>
              <a:rPr lang="en-US" sz="1100" b="1" dirty="0" smtClean="0"/>
              <a:t> </a:t>
            </a:r>
            <a:r>
              <a:rPr lang="en-US" sz="1100" b="1" dirty="0" err="1" smtClean="0"/>
              <a:t>Halaman</a:t>
            </a:r>
            <a:r>
              <a:rPr lang="en-US" sz="1100" b="1" dirty="0" smtClean="0"/>
              <a:t> User </a:t>
            </a:r>
            <a:r>
              <a:rPr lang="en-US" sz="1100" b="1" dirty="0" err="1" smtClean="0"/>
              <a:t>Sesuai</a:t>
            </a:r>
            <a:r>
              <a:rPr lang="en-US" sz="1100" b="1" dirty="0" smtClean="0"/>
              <a:t> </a:t>
            </a:r>
            <a:r>
              <a:rPr lang="en-US" sz="1100" b="1" dirty="0" err="1" smtClean="0"/>
              <a:t>dengan</a:t>
            </a:r>
            <a:r>
              <a:rPr lang="en-US" sz="1100" b="1" dirty="0" smtClean="0"/>
              <a:t> Status </a:t>
            </a:r>
            <a:r>
              <a:rPr lang="en-US" sz="1100" b="1" dirty="0" err="1" smtClean="0"/>
              <a:t>Moderasi</a:t>
            </a:r>
            <a:r>
              <a:rPr lang="en-US" sz="1100" b="1" dirty="0"/>
              <a:t>.</a:t>
            </a:r>
            <a:endParaRPr lang="id-ID" sz="11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3" t="15829" b="21338"/>
          <a:stretch/>
        </p:blipFill>
        <p:spPr>
          <a:xfrm>
            <a:off x="824339" y="655395"/>
            <a:ext cx="7524327" cy="323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7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/>
          <p:cNvSpPr/>
          <p:nvPr/>
        </p:nvSpPr>
        <p:spPr>
          <a:xfrm flipH="1">
            <a:off x="441191" y="1087998"/>
            <a:ext cx="3022500" cy="34999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4"/>
          <p:cNvSpPr txBox="1">
            <a:spLocks noGrp="1"/>
          </p:cNvSpPr>
          <p:nvPr>
            <p:ph type="title"/>
          </p:nvPr>
        </p:nvSpPr>
        <p:spPr>
          <a:xfrm>
            <a:off x="725486" y="589270"/>
            <a:ext cx="2417400" cy="12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solidFill>
                  <a:schemeClr val="lt2"/>
                </a:solidFill>
              </a:rPr>
              <a:t>Komentar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97" name="Google Shape;297;p34"/>
          <p:cNvSpPr txBox="1">
            <a:spLocks noGrp="1"/>
          </p:cNvSpPr>
          <p:nvPr>
            <p:ph type="subTitle" idx="1"/>
          </p:nvPr>
        </p:nvSpPr>
        <p:spPr>
          <a:xfrm>
            <a:off x="35496" y="1851670"/>
            <a:ext cx="3476420" cy="2593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dirty="0" smtClean="0"/>
              <a:t>	</a:t>
            </a:r>
            <a:r>
              <a:rPr lang="en-US" dirty="0" err="1" smtClean="0"/>
              <a:t>Fitur</a:t>
            </a:r>
            <a:r>
              <a:rPr lang="en-US" dirty="0" smtClean="0"/>
              <a:t> </a:t>
            </a:r>
            <a:r>
              <a:rPr lang="en-US" dirty="0" err="1" smtClean="0"/>
              <a:t>komentar</a:t>
            </a:r>
            <a:r>
              <a:rPr lang="en-US" dirty="0" smtClean="0"/>
              <a:t> kami </a:t>
            </a:r>
            <a:r>
              <a:rPr lang="en-US" dirty="0" err="1" smtClean="0"/>
              <a:t>buat</a:t>
            </a:r>
            <a:r>
              <a:rPr lang="en-US" dirty="0" smtClean="0"/>
              <a:t> agar </a:t>
            </a:r>
            <a:r>
              <a:rPr lang="en-US" dirty="0" err="1" smtClean="0"/>
              <a:t>pengguna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mengomentari</a:t>
            </a:r>
            <a:r>
              <a:rPr lang="en-US" dirty="0" smtClean="0"/>
              <a:t> </a:t>
            </a:r>
            <a:r>
              <a:rPr lang="en-US" dirty="0" err="1" smtClean="0"/>
              <a:t>postingan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kategori</a:t>
            </a:r>
            <a:r>
              <a:rPr lang="en-US" dirty="0" smtClean="0"/>
              <a:t> ‘Education’ </a:t>
            </a:r>
            <a:r>
              <a:rPr lang="en-US" dirty="0" err="1" smtClean="0"/>
              <a:t>dan</a:t>
            </a:r>
            <a:r>
              <a:rPr lang="en-US" dirty="0" smtClean="0"/>
              <a:t> ‘Article’ </a:t>
            </a:r>
            <a:r>
              <a:rPr lang="en-US" dirty="0" err="1" smtClean="0"/>
              <a:t>pada</a:t>
            </a:r>
            <a:r>
              <a:rPr lang="en-US" dirty="0" smtClean="0"/>
              <a:t> website kami.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menambahkan</a:t>
            </a:r>
            <a:r>
              <a:rPr lang="en-US" dirty="0" smtClean="0"/>
              <a:t> </a:t>
            </a:r>
            <a:r>
              <a:rPr lang="en-US" dirty="0" err="1" smtClean="0"/>
              <a:t>komentar</a:t>
            </a:r>
            <a:r>
              <a:rPr lang="en-US" dirty="0" smtClean="0"/>
              <a:t>, </a:t>
            </a:r>
            <a:r>
              <a:rPr lang="en-US" dirty="0" err="1" smtClean="0"/>
              <a:t>pengguna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diwajibkan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login </a:t>
            </a:r>
            <a:r>
              <a:rPr lang="en-US" dirty="0" err="1" smtClean="0"/>
              <a:t>sehingga</a:t>
            </a:r>
            <a:r>
              <a:rPr lang="en-US" dirty="0" smtClean="0"/>
              <a:t> </a:t>
            </a:r>
            <a:r>
              <a:rPr lang="en-US" dirty="0" err="1" smtClean="0"/>
              <a:t>siapapun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memberi</a:t>
            </a:r>
            <a:r>
              <a:rPr lang="en-US" dirty="0" smtClean="0"/>
              <a:t> </a:t>
            </a:r>
            <a:r>
              <a:rPr lang="en-US" dirty="0" err="1" smtClean="0"/>
              <a:t>komentar</a:t>
            </a:r>
            <a:endParaRPr lang="en-US" dirty="0" smtClean="0"/>
          </a:p>
          <a:p>
            <a:pPr algn="l"/>
            <a:endParaRPr lang="en-US" dirty="0"/>
          </a:p>
          <a:p>
            <a:pPr algn="l"/>
            <a:r>
              <a:rPr lang="en-US" dirty="0" smtClean="0"/>
              <a:t>	</a:t>
            </a:r>
            <a:endParaRPr dirty="0"/>
          </a:p>
        </p:txBody>
      </p:sp>
      <p:sp>
        <p:nvSpPr>
          <p:cNvPr id="2" name="Oval 1"/>
          <p:cNvSpPr/>
          <p:nvPr/>
        </p:nvSpPr>
        <p:spPr>
          <a:xfrm>
            <a:off x="179512" y="807199"/>
            <a:ext cx="648072" cy="62753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Google Shape;296;p34"/>
          <p:cNvSpPr txBox="1">
            <a:spLocks/>
          </p:cNvSpPr>
          <p:nvPr/>
        </p:nvSpPr>
        <p:spPr>
          <a:xfrm>
            <a:off x="-705152" y="213791"/>
            <a:ext cx="2417400" cy="12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arala"/>
              <a:buNone/>
              <a:defRPr sz="3500" b="1" i="0" u="none" strike="noStrike" cap="non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6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21290" y="4264808"/>
            <a:ext cx="4638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(Form </a:t>
            </a:r>
            <a:r>
              <a:rPr lang="en-US" sz="1200" b="1" dirty="0" err="1" smtClean="0"/>
              <a:t>Komentar</a:t>
            </a:r>
            <a:r>
              <a:rPr lang="en-US" sz="1200" b="1" dirty="0" smtClean="0"/>
              <a:t>)</a:t>
            </a:r>
            <a:endParaRPr lang="id-ID" sz="1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6" r="38478" b="6110"/>
          <a:stretch/>
        </p:blipFill>
        <p:spPr>
          <a:xfrm>
            <a:off x="4211960" y="710360"/>
            <a:ext cx="4602778" cy="355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21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/>
          <p:cNvSpPr/>
          <p:nvPr/>
        </p:nvSpPr>
        <p:spPr>
          <a:xfrm flipH="1">
            <a:off x="441191" y="1087998"/>
            <a:ext cx="3022500" cy="34999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4"/>
          <p:cNvSpPr txBox="1">
            <a:spLocks noGrp="1"/>
          </p:cNvSpPr>
          <p:nvPr>
            <p:ph type="title"/>
          </p:nvPr>
        </p:nvSpPr>
        <p:spPr>
          <a:xfrm>
            <a:off x="725486" y="589270"/>
            <a:ext cx="2417400" cy="12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solidFill>
                  <a:schemeClr val="lt2"/>
                </a:solidFill>
              </a:rPr>
              <a:t>Komentar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97" name="Google Shape;297;p34"/>
          <p:cNvSpPr txBox="1">
            <a:spLocks noGrp="1"/>
          </p:cNvSpPr>
          <p:nvPr>
            <p:ph type="subTitle" idx="1"/>
          </p:nvPr>
        </p:nvSpPr>
        <p:spPr>
          <a:xfrm>
            <a:off x="35496" y="1851670"/>
            <a:ext cx="3476420" cy="2593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dirty="0" smtClean="0"/>
              <a:t>	Kami </a:t>
            </a:r>
            <a:r>
              <a:rPr lang="en-US" dirty="0" err="1" smtClean="0"/>
              <a:t>mendefinisikan</a:t>
            </a:r>
            <a:r>
              <a:rPr lang="en-US" dirty="0" smtClean="0"/>
              <a:t> </a:t>
            </a:r>
            <a:r>
              <a:rPr lang="en-US" dirty="0" err="1" smtClean="0"/>
              <a:t>relasi</a:t>
            </a:r>
            <a:r>
              <a:rPr lang="en-US" dirty="0" smtClean="0"/>
              <a:t> </a:t>
            </a:r>
            <a:r>
              <a:rPr lang="en-US" dirty="0" err="1" smtClean="0"/>
              <a:t>antara</a:t>
            </a:r>
            <a:r>
              <a:rPr lang="en-US" dirty="0" smtClean="0"/>
              <a:t> </a:t>
            </a:r>
            <a:r>
              <a:rPr lang="en-US" dirty="0" err="1" smtClean="0"/>
              <a:t>tabel</a:t>
            </a:r>
            <a:r>
              <a:rPr lang="en-US" dirty="0" smtClean="0"/>
              <a:t> Post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tabel</a:t>
            </a:r>
            <a:r>
              <a:rPr lang="en-US" dirty="0" smtClean="0"/>
              <a:t> Comment</a:t>
            </a:r>
          </a:p>
          <a:p>
            <a:pPr algn="l"/>
            <a:r>
              <a:rPr lang="en-US" dirty="0" smtClean="0"/>
              <a:t>	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hubungan</a:t>
            </a:r>
            <a:r>
              <a:rPr lang="en-US" dirty="0" smtClean="0"/>
              <a:t> eloquent one-to-many </a:t>
            </a:r>
            <a:r>
              <a:rPr lang="en-US" dirty="0" err="1" smtClean="0"/>
              <a:t>dimana</a:t>
            </a:r>
            <a:r>
              <a:rPr lang="en-US" dirty="0" smtClean="0"/>
              <a:t> model Post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‘parent’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satu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model </a:t>
            </a:r>
            <a:r>
              <a:rPr lang="en-US" dirty="0" err="1" smtClean="0"/>
              <a:t>anak</a:t>
            </a:r>
            <a:r>
              <a:rPr lang="en-US" dirty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kasus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model Comment.</a:t>
            </a:r>
            <a:endParaRPr lang="en-US" dirty="0"/>
          </a:p>
          <a:p>
            <a:pPr algn="l"/>
            <a:r>
              <a:rPr lang="en-US" dirty="0" smtClean="0"/>
              <a:t>	</a:t>
            </a:r>
            <a:endParaRPr dirty="0"/>
          </a:p>
        </p:txBody>
      </p:sp>
      <p:sp>
        <p:nvSpPr>
          <p:cNvPr id="2" name="Oval 1"/>
          <p:cNvSpPr/>
          <p:nvPr/>
        </p:nvSpPr>
        <p:spPr>
          <a:xfrm>
            <a:off x="179512" y="807199"/>
            <a:ext cx="648072" cy="627533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Google Shape;296;p34"/>
          <p:cNvSpPr txBox="1">
            <a:spLocks/>
          </p:cNvSpPr>
          <p:nvPr/>
        </p:nvSpPr>
        <p:spPr>
          <a:xfrm>
            <a:off x="-705152" y="213791"/>
            <a:ext cx="2417400" cy="12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arala"/>
              <a:buNone/>
              <a:defRPr sz="3500" b="1" i="0" u="none" strike="noStrike" cap="non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6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05670" y="4321187"/>
            <a:ext cx="4638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(</a:t>
            </a:r>
            <a:r>
              <a:rPr lang="en-US" sz="1200" b="1" dirty="0" err="1" smtClean="0"/>
              <a:t>Tampilan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Komentar</a:t>
            </a:r>
            <a:r>
              <a:rPr lang="en-US" sz="1200" b="1" dirty="0" smtClean="0"/>
              <a:t> yang </a:t>
            </a:r>
            <a:r>
              <a:rPr lang="en-US" sz="1200" b="1" dirty="0" err="1" smtClean="0"/>
              <a:t>telah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Ditambahkan</a:t>
            </a:r>
            <a:r>
              <a:rPr lang="en-US" sz="1200" b="1" dirty="0" smtClean="0"/>
              <a:t>)</a:t>
            </a:r>
            <a:endParaRPr lang="id-ID" sz="1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8" t="22118" r="37072" b="6761"/>
          <a:stretch/>
        </p:blipFill>
        <p:spPr>
          <a:xfrm>
            <a:off x="4283968" y="1065027"/>
            <a:ext cx="4556069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4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5"/>
          <p:cNvSpPr txBox="1">
            <a:spLocks noGrp="1"/>
          </p:cNvSpPr>
          <p:nvPr>
            <p:ph type="title" idx="4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FRAMEWORK </a:t>
            </a:r>
            <a:r>
              <a:rPr lang="en" dirty="0" smtClean="0">
                <a:solidFill>
                  <a:schemeClr val="accent1"/>
                </a:solidFill>
              </a:rPr>
              <a:t>LAINNYA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04" name="Google Shape;304;p35"/>
          <p:cNvSpPr txBox="1">
            <a:spLocks noGrp="1"/>
          </p:cNvSpPr>
          <p:nvPr>
            <p:ph type="title"/>
          </p:nvPr>
        </p:nvSpPr>
        <p:spPr>
          <a:xfrm>
            <a:off x="1082306" y="2838793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MARS</a:t>
            </a:r>
            <a:endParaRPr dirty="0"/>
          </a:p>
        </p:txBody>
      </p:sp>
      <p:sp>
        <p:nvSpPr>
          <p:cNvPr id="305" name="Google Shape;305;p35"/>
          <p:cNvSpPr txBox="1">
            <a:spLocks noGrp="1"/>
          </p:cNvSpPr>
          <p:nvPr>
            <p:ph type="subTitle" idx="1"/>
          </p:nvPr>
        </p:nvSpPr>
        <p:spPr>
          <a:xfrm>
            <a:off x="1082306" y="3333294"/>
            <a:ext cx="2400600" cy="9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Despite being red, Mars is actually a cold place full of iron oxide dust</a:t>
            </a:r>
            <a:endParaRPr sz="1400"/>
          </a:p>
        </p:txBody>
      </p:sp>
      <p:sp>
        <p:nvSpPr>
          <p:cNvPr id="306" name="Google Shape;306;p35"/>
          <p:cNvSpPr txBox="1">
            <a:spLocks noGrp="1"/>
          </p:cNvSpPr>
          <p:nvPr>
            <p:ph type="title" idx="2"/>
          </p:nvPr>
        </p:nvSpPr>
        <p:spPr>
          <a:xfrm>
            <a:off x="5653500" y="2838793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307" name="Google Shape;307;p35"/>
          <p:cNvSpPr txBox="1">
            <a:spLocks noGrp="1"/>
          </p:cNvSpPr>
          <p:nvPr>
            <p:ph type="subTitle" idx="3"/>
          </p:nvPr>
        </p:nvSpPr>
        <p:spPr>
          <a:xfrm>
            <a:off x="5653500" y="3333294"/>
            <a:ext cx="2400600" cy="9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It’s a gas giant and the biggest planet in the Solar System</a:t>
            </a:r>
            <a:endParaRPr sz="1400"/>
          </a:p>
        </p:txBody>
      </p:sp>
      <p:grpSp>
        <p:nvGrpSpPr>
          <p:cNvPr id="308" name="Google Shape;308;p35"/>
          <p:cNvGrpSpPr/>
          <p:nvPr/>
        </p:nvGrpSpPr>
        <p:grpSpPr>
          <a:xfrm>
            <a:off x="1849200" y="1762925"/>
            <a:ext cx="882300" cy="882300"/>
            <a:chOff x="1849200" y="1991525"/>
            <a:chExt cx="882300" cy="882300"/>
          </a:xfrm>
        </p:grpSpPr>
        <p:sp>
          <p:nvSpPr>
            <p:cNvPr id="309" name="Google Shape;309;p35"/>
            <p:cNvSpPr/>
            <p:nvPr/>
          </p:nvSpPr>
          <p:spPr>
            <a:xfrm>
              <a:off x="1849200" y="1991525"/>
              <a:ext cx="882300" cy="882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" name="Google Shape;310;p35"/>
            <p:cNvGrpSpPr/>
            <p:nvPr/>
          </p:nvGrpSpPr>
          <p:grpSpPr>
            <a:xfrm>
              <a:off x="2029436" y="2172050"/>
              <a:ext cx="522498" cy="521209"/>
              <a:chOff x="6553275" y="3604550"/>
              <a:chExt cx="296975" cy="296175"/>
            </a:xfrm>
          </p:grpSpPr>
          <p:sp>
            <p:nvSpPr>
              <p:cNvPr id="311" name="Google Shape;311;p35"/>
              <p:cNvSpPr/>
              <p:nvPr/>
            </p:nvSpPr>
            <p:spPr>
              <a:xfrm>
                <a:off x="6657250" y="3604550"/>
                <a:ext cx="86650" cy="86650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3466" extrusionOk="0">
                    <a:moveTo>
                      <a:pt x="1733" y="0"/>
                    </a:moveTo>
                    <a:cubicBezTo>
                      <a:pt x="788" y="0"/>
                      <a:pt x="0" y="788"/>
                      <a:pt x="0" y="1733"/>
                    </a:cubicBezTo>
                    <a:cubicBezTo>
                      <a:pt x="0" y="2678"/>
                      <a:pt x="788" y="3466"/>
                      <a:pt x="1733" y="3466"/>
                    </a:cubicBezTo>
                    <a:cubicBezTo>
                      <a:pt x="2678" y="3466"/>
                      <a:pt x="3466" y="2678"/>
                      <a:pt x="3466" y="1733"/>
                    </a:cubicBezTo>
                    <a:cubicBezTo>
                      <a:pt x="3466" y="788"/>
                      <a:pt x="2678" y="0"/>
                      <a:pt x="17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35"/>
              <p:cNvSpPr/>
              <p:nvPr/>
            </p:nvSpPr>
            <p:spPr>
              <a:xfrm>
                <a:off x="6553275" y="3777825"/>
                <a:ext cx="296975" cy="122900"/>
              </a:xfrm>
              <a:custGeom>
                <a:avLst/>
                <a:gdLst/>
                <a:ahLst/>
                <a:cxnLst/>
                <a:rect l="l" t="t" r="r" b="b"/>
                <a:pathLst>
                  <a:path w="11879" h="4916" extrusionOk="0">
                    <a:moveTo>
                      <a:pt x="694" y="0"/>
                    </a:moveTo>
                    <a:cubicBezTo>
                      <a:pt x="316" y="0"/>
                      <a:pt x="1" y="315"/>
                      <a:pt x="1" y="693"/>
                    </a:cubicBezTo>
                    <a:cubicBezTo>
                      <a:pt x="1" y="1103"/>
                      <a:pt x="316" y="1418"/>
                      <a:pt x="694" y="1418"/>
                    </a:cubicBezTo>
                    <a:lnTo>
                      <a:pt x="694" y="4569"/>
                    </a:lnTo>
                    <a:cubicBezTo>
                      <a:pt x="694" y="4758"/>
                      <a:pt x="851" y="4915"/>
                      <a:pt x="1040" y="4915"/>
                    </a:cubicBezTo>
                    <a:lnTo>
                      <a:pt x="10807" y="4915"/>
                    </a:lnTo>
                    <a:cubicBezTo>
                      <a:pt x="11028" y="4915"/>
                      <a:pt x="11185" y="4758"/>
                      <a:pt x="11185" y="4569"/>
                    </a:cubicBezTo>
                    <a:lnTo>
                      <a:pt x="11185" y="1418"/>
                    </a:lnTo>
                    <a:cubicBezTo>
                      <a:pt x="11563" y="1418"/>
                      <a:pt x="11878" y="1103"/>
                      <a:pt x="11878" y="693"/>
                    </a:cubicBezTo>
                    <a:cubicBezTo>
                      <a:pt x="11815" y="315"/>
                      <a:pt x="11500" y="0"/>
                      <a:pt x="111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5"/>
              <p:cNvSpPr/>
              <p:nvPr/>
            </p:nvSpPr>
            <p:spPr>
              <a:xfrm>
                <a:off x="6755700" y="3640000"/>
                <a:ext cx="74850" cy="121300"/>
              </a:xfrm>
              <a:custGeom>
                <a:avLst/>
                <a:gdLst/>
                <a:ahLst/>
                <a:cxnLst/>
                <a:rect l="l" t="t" r="r" b="b"/>
                <a:pathLst>
                  <a:path w="2994" h="4852" extrusionOk="0">
                    <a:moveTo>
                      <a:pt x="190" y="0"/>
                    </a:moveTo>
                    <a:cubicBezTo>
                      <a:pt x="190" y="126"/>
                      <a:pt x="253" y="221"/>
                      <a:pt x="253" y="347"/>
                    </a:cubicBezTo>
                    <a:cubicBezTo>
                      <a:pt x="253" y="693"/>
                      <a:pt x="158" y="1071"/>
                      <a:pt x="1" y="1386"/>
                    </a:cubicBezTo>
                    <a:cubicBezTo>
                      <a:pt x="977" y="2079"/>
                      <a:pt x="1607" y="3182"/>
                      <a:pt x="1607" y="4474"/>
                    </a:cubicBezTo>
                    <a:lnTo>
                      <a:pt x="1607" y="4852"/>
                    </a:lnTo>
                    <a:lnTo>
                      <a:pt x="2994" y="4852"/>
                    </a:lnTo>
                    <a:lnTo>
                      <a:pt x="2489" y="756"/>
                    </a:lnTo>
                    <a:cubicBezTo>
                      <a:pt x="2363" y="315"/>
                      <a:pt x="1922" y="0"/>
                      <a:pt x="14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35"/>
              <p:cNvSpPr/>
              <p:nvPr/>
            </p:nvSpPr>
            <p:spPr>
              <a:xfrm>
                <a:off x="6570600" y="3640000"/>
                <a:ext cx="74850" cy="121300"/>
              </a:xfrm>
              <a:custGeom>
                <a:avLst/>
                <a:gdLst/>
                <a:ahLst/>
                <a:cxnLst/>
                <a:rect l="l" t="t" r="r" b="b"/>
                <a:pathLst>
                  <a:path w="2994" h="4852" extrusionOk="0">
                    <a:moveTo>
                      <a:pt x="1545" y="0"/>
                    </a:moveTo>
                    <a:cubicBezTo>
                      <a:pt x="1072" y="0"/>
                      <a:pt x="663" y="315"/>
                      <a:pt x="505" y="788"/>
                    </a:cubicBezTo>
                    <a:lnTo>
                      <a:pt x="1" y="4852"/>
                    </a:lnTo>
                    <a:lnTo>
                      <a:pt x="1356" y="4852"/>
                    </a:lnTo>
                    <a:lnTo>
                      <a:pt x="1356" y="4474"/>
                    </a:lnTo>
                    <a:lnTo>
                      <a:pt x="1387" y="4474"/>
                    </a:lnTo>
                    <a:cubicBezTo>
                      <a:pt x="1387" y="3182"/>
                      <a:pt x="2017" y="2048"/>
                      <a:pt x="2994" y="1386"/>
                    </a:cubicBezTo>
                    <a:cubicBezTo>
                      <a:pt x="2836" y="1071"/>
                      <a:pt x="2773" y="693"/>
                      <a:pt x="2773" y="347"/>
                    </a:cubicBezTo>
                    <a:cubicBezTo>
                      <a:pt x="2773" y="221"/>
                      <a:pt x="2773" y="95"/>
                      <a:pt x="28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35"/>
              <p:cNvSpPr/>
              <p:nvPr/>
            </p:nvSpPr>
            <p:spPr>
              <a:xfrm>
                <a:off x="6707650" y="3688025"/>
                <a:ext cx="70925" cy="7092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37" extrusionOk="0">
                    <a:moveTo>
                      <a:pt x="1482" y="1"/>
                    </a:moveTo>
                    <a:cubicBezTo>
                      <a:pt x="1450" y="32"/>
                      <a:pt x="1418" y="64"/>
                      <a:pt x="1324" y="127"/>
                    </a:cubicBezTo>
                    <a:cubicBezTo>
                      <a:pt x="1324" y="190"/>
                      <a:pt x="1292" y="253"/>
                      <a:pt x="1261" y="284"/>
                    </a:cubicBezTo>
                    <a:lnTo>
                      <a:pt x="1" y="1923"/>
                    </a:lnTo>
                    <a:lnTo>
                      <a:pt x="1" y="2836"/>
                    </a:lnTo>
                    <a:lnTo>
                      <a:pt x="2742" y="2836"/>
                    </a:lnTo>
                    <a:lnTo>
                      <a:pt x="2742" y="2553"/>
                    </a:lnTo>
                    <a:lnTo>
                      <a:pt x="2836" y="2553"/>
                    </a:lnTo>
                    <a:cubicBezTo>
                      <a:pt x="2836" y="1513"/>
                      <a:pt x="2332" y="599"/>
                      <a:pt x="1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35"/>
              <p:cNvSpPr/>
              <p:nvPr/>
            </p:nvSpPr>
            <p:spPr>
              <a:xfrm>
                <a:off x="6621025" y="3688825"/>
                <a:ext cx="70900" cy="73275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2931" extrusionOk="0">
                    <a:moveTo>
                      <a:pt x="1323" y="0"/>
                    </a:moveTo>
                    <a:cubicBezTo>
                      <a:pt x="536" y="567"/>
                      <a:pt x="0" y="1513"/>
                      <a:pt x="0" y="2584"/>
                    </a:cubicBezTo>
                    <a:lnTo>
                      <a:pt x="0" y="2930"/>
                    </a:lnTo>
                    <a:lnTo>
                      <a:pt x="2741" y="2930"/>
                    </a:lnTo>
                    <a:lnTo>
                      <a:pt x="2741" y="1922"/>
                    </a:lnTo>
                    <a:lnTo>
                      <a:pt x="2836" y="1922"/>
                    </a:lnTo>
                    <a:lnTo>
                      <a:pt x="1575" y="284"/>
                    </a:lnTo>
                    <a:cubicBezTo>
                      <a:pt x="1512" y="252"/>
                      <a:pt x="1512" y="158"/>
                      <a:pt x="1481" y="126"/>
                    </a:cubicBezTo>
                    <a:cubicBezTo>
                      <a:pt x="1449" y="95"/>
                      <a:pt x="1355" y="63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7" name="Google Shape;317;p35"/>
          <p:cNvGrpSpPr/>
          <p:nvPr/>
        </p:nvGrpSpPr>
        <p:grpSpPr>
          <a:xfrm>
            <a:off x="6412662" y="1762925"/>
            <a:ext cx="882300" cy="882300"/>
            <a:chOff x="3492962" y="2130600"/>
            <a:chExt cx="882300" cy="882300"/>
          </a:xfrm>
        </p:grpSpPr>
        <p:sp>
          <p:nvSpPr>
            <p:cNvPr id="318" name="Google Shape;318;p35"/>
            <p:cNvSpPr/>
            <p:nvPr/>
          </p:nvSpPr>
          <p:spPr>
            <a:xfrm>
              <a:off x="3492962" y="2130600"/>
              <a:ext cx="882300" cy="882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9" name="Google Shape;319;p35"/>
            <p:cNvGrpSpPr/>
            <p:nvPr/>
          </p:nvGrpSpPr>
          <p:grpSpPr>
            <a:xfrm>
              <a:off x="3731308" y="2364460"/>
              <a:ext cx="414615" cy="414586"/>
              <a:chOff x="3497300" y="3227275"/>
              <a:chExt cx="296175" cy="296175"/>
            </a:xfrm>
          </p:grpSpPr>
          <p:sp>
            <p:nvSpPr>
              <p:cNvPr id="320" name="Google Shape;320;p35"/>
              <p:cNvSpPr/>
              <p:nvPr/>
            </p:nvSpPr>
            <p:spPr>
              <a:xfrm>
                <a:off x="3609925" y="3339900"/>
                <a:ext cx="69350" cy="68550"/>
              </a:xfrm>
              <a:custGeom>
                <a:avLst/>
                <a:gdLst/>
                <a:ahLst/>
                <a:cxnLst/>
                <a:rect l="l" t="t" r="r" b="b"/>
                <a:pathLst>
                  <a:path w="2774" h="2742" extrusionOk="0">
                    <a:moveTo>
                      <a:pt x="1387" y="1"/>
                    </a:moveTo>
                    <a:cubicBezTo>
                      <a:pt x="631" y="1"/>
                      <a:pt x="1" y="631"/>
                      <a:pt x="1" y="1355"/>
                    </a:cubicBezTo>
                    <a:cubicBezTo>
                      <a:pt x="1" y="2112"/>
                      <a:pt x="631" y="2742"/>
                      <a:pt x="1387" y="2742"/>
                    </a:cubicBezTo>
                    <a:cubicBezTo>
                      <a:pt x="2143" y="2742"/>
                      <a:pt x="2773" y="2112"/>
                      <a:pt x="2773" y="1355"/>
                    </a:cubicBezTo>
                    <a:cubicBezTo>
                      <a:pt x="2773" y="631"/>
                      <a:pt x="2143" y="1"/>
                      <a:pt x="13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35"/>
              <p:cNvSpPr/>
              <p:nvPr/>
            </p:nvSpPr>
            <p:spPr>
              <a:xfrm>
                <a:off x="3531175" y="3227275"/>
                <a:ext cx="86650" cy="86675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3467" extrusionOk="0">
                    <a:moveTo>
                      <a:pt x="1733" y="1"/>
                    </a:moveTo>
                    <a:cubicBezTo>
                      <a:pt x="788" y="1"/>
                      <a:pt x="0" y="788"/>
                      <a:pt x="0" y="1733"/>
                    </a:cubicBezTo>
                    <a:cubicBezTo>
                      <a:pt x="0" y="2678"/>
                      <a:pt x="788" y="3466"/>
                      <a:pt x="1733" y="3466"/>
                    </a:cubicBezTo>
                    <a:cubicBezTo>
                      <a:pt x="2741" y="3466"/>
                      <a:pt x="3466" y="2678"/>
                      <a:pt x="3466" y="1733"/>
                    </a:cubicBezTo>
                    <a:cubicBezTo>
                      <a:pt x="3466" y="788"/>
                      <a:pt x="2678" y="1"/>
                      <a:pt x="1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35"/>
              <p:cNvSpPr/>
              <p:nvPr/>
            </p:nvSpPr>
            <p:spPr>
              <a:xfrm>
                <a:off x="3670575" y="3227275"/>
                <a:ext cx="86675" cy="8667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3467" extrusionOk="0">
                    <a:moveTo>
                      <a:pt x="1733" y="1"/>
                    </a:moveTo>
                    <a:cubicBezTo>
                      <a:pt x="788" y="1"/>
                      <a:pt x="1" y="788"/>
                      <a:pt x="1" y="1733"/>
                    </a:cubicBezTo>
                    <a:cubicBezTo>
                      <a:pt x="1" y="2678"/>
                      <a:pt x="788" y="3466"/>
                      <a:pt x="1733" y="3466"/>
                    </a:cubicBezTo>
                    <a:cubicBezTo>
                      <a:pt x="2679" y="3466"/>
                      <a:pt x="3466" y="2678"/>
                      <a:pt x="3466" y="1733"/>
                    </a:cubicBezTo>
                    <a:cubicBezTo>
                      <a:pt x="3466" y="788"/>
                      <a:pt x="2679" y="1"/>
                      <a:pt x="1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5"/>
              <p:cNvSpPr/>
              <p:nvPr/>
            </p:nvSpPr>
            <p:spPr>
              <a:xfrm>
                <a:off x="3622525" y="3421825"/>
                <a:ext cx="4177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009" extrusionOk="0">
                    <a:moveTo>
                      <a:pt x="1" y="0"/>
                    </a:moveTo>
                    <a:lnTo>
                      <a:pt x="851" y="1008"/>
                    </a:lnTo>
                    <a:lnTo>
                      <a:pt x="1671" y="0"/>
                    </a:lnTo>
                    <a:lnTo>
                      <a:pt x="1671" y="0"/>
                    </a:lnTo>
                    <a:cubicBezTo>
                      <a:pt x="1450" y="126"/>
                      <a:pt x="1167" y="158"/>
                      <a:pt x="851" y="158"/>
                    </a:cubicBezTo>
                    <a:cubicBezTo>
                      <a:pt x="568" y="158"/>
                      <a:pt x="284" y="95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5"/>
              <p:cNvSpPr/>
              <p:nvPr/>
            </p:nvSpPr>
            <p:spPr>
              <a:xfrm>
                <a:off x="3566600" y="3416300"/>
                <a:ext cx="70125" cy="10635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4254" extrusionOk="0">
                    <a:moveTo>
                      <a:pt x="1261" y="1"/>
                    </a:moveTo>
                    <a:cubicBezTo>
                      <a:pt x="474" y="599"/>
                      <a:pt x="1" y="1513"/>
                      <a:pt x="1" y="2490"/>
                    </a:cubicBezTo>
                    <a:lnTo>
                      <a:pt x="1" y="3907"/>
                    </a:lnTo>
                    <a:cubicBezTo>
                      <a:pt x="1" y="4096"/>
                      <a:pt x="158" y="4254"/>
                      <a:pt x="379" y="4254"/>
                    </a:cubicBezTo>
                    <a:lnTo>
                      <a:pt x="2805" y="4254"/>
                    </a:lnTo>
                    <a:lnTo>
                      <a:pt x="2805" y="1891"/>
                    </a:lnTo>
                    <a:lnTo>
                      <a:pt x="126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5"/>
              <p:cNvSpPr/>
              <p:nvPr/>
            </p:nvSpPr>
            <p:spPr>
              <a:xfrm>
                <a:off x="3653250" y="3417100"/>
                <a:ext cx="70125" cy="10635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4254" extrusionOk="0">
                    <a:moveTo>
                      <a:pt x="1544" y="0"/>
                    </a:moveTo>
                    <a:lnTo>
                      <a:pt x="1" y="1890"/>
                    </a:lnTo>
                    <a:lnTo>
                      <a:pt x="1" y="4253"/>
                    </a:lnTo>
                    <a:lnTo>
                      <a:pt x="2458" y="4253"/>
                    </a:lnTo>
                    <a:cubicBezTo>
                      <a:pt x="2647" y="4253"/>
                      <a:pt x="2804" y="4096"/>
                      <a:pt x="2804" y="3907"/>
                    </a:cubicBezTo>
                    <a:lnTo>
                      <a:pt x="2804" y="2489"/>
                    </a:lnTo>
                    <a:cubicBezTo>
                      <a:pt x="2773" y="1481"/>
                      <a:pt x="2300" y="567"/>
                      <a:pt x="15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5"/>
              <p:cNvSpPr/>
              <p:nvPr/>
            </p:nvSpPr>
            <p:spPr>
              <a:xfrm>
                <a:off x="3655625" y="3310775"/>
                <a:ext cx="13785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5514" h="4348" extrusionOk="0">
                    <a:moveTo>
                      <a:pt x="3686" y="1512"/>
                    </a:moveTo>
                    <a:cubicBezTo>
                      <a:pt x="3907" y="1512"/>
                      <a:pt x="4064" y="1670"/>
                      <a:pt x="4064" y="1859"/>
                    </a:cubicBezTo>
                    <a:cubicBezTo>
                      <a:pt x="4064" y="2048"/>
                      <a:pt x="3907" y="2205"/>
                      <a:pt x="3686" y="2205"/>
                    </a:cubicBezTo>
                    <a:lnTo>
                      <a:pt x="2993" y="2205"/>
                    </a:lnTo>
                    <a:cubicBezTo>
                      <a:pt x="2804" y="2205"/>
                      <a:pt x="2646" y="2048"/>
                      <a:pt x="2646" y="1859"/>
                    </a:cubicBezTo>
                    <a:cubicBezTo>
                      <a:pt x="2646" y="1670"/>
                      <a:pt x="2804" y="1512"/>
                      <a:pt x="2993" y="1512"/>
                    </a:cubicBezTo>
                    <a:close/>
                    <a:moveTo>
                      <a:pt x="4127" y="0"/>
                    </a:moveTo>
                    <a:cubicBezTo>
                      <a:pt x="3686" y="536"/>
                      <a:pt x="3056" y="851"/>
                      <a:pt x="2331" y="851"/>
                    </a:cubicBezTo>
                    <a:cubicBezTo>
                      <a:pt x="1607" y="851"/>
                      <a:pt x="977" y="504"/>
                      <a:pt x="536" y="63"/>
                    </a:cubicBezTo>
                    <a:cubicBezTo>
                      <a:pt x="347" y="221"/>
                      <a:pt x="158" y="378"/>
                      <a:pt x="0" y="567"/>
                    </a:cubicBezTo>
                    <a:cubicBezTo>
                      <a:pt x="945" y="756"/>
                      <a:pt x="1638" y="1575"/>
                      <a:pt x="1638" y="2615"/>
                    </a:cubicBezTo>
                    <a:cubicBezTo>
                      <a:pt x="1638" y="2930"/>
                      <a:pt x="1575" y="3214"/>
                      <a:pt x="1449" y="3466"/>
                    </a:cubicBezTo>
                    <a:cubicBezTo>
                      <a:pt x="1859" y="3718"/>
                      <a:pt x="2205" y="4001"/>
                      <a:pt x="2520" y="4348"/>
                    </a:cubicBezTo>
                    <a:lnTo>
                      <a:pt x="5167" y="4348"/>
                    </a:lnTo>
                    <a:cubicBezTo>
                      <a:pt x="5356" y="4348"/>
                      <a:pt x="5513" y="4190"/>
                      <a:pt x="5513" y="4001"/>
                    </a:cubicBezTo>
                    <a:lnTo>
                      <a:pt x="5513" y="2615"/>
                    </a:lnTo>
                    <a:cubicBezTo>
                      <a:pt x="5482" y="1512"/>
                      <a:pt x="4915" y="567"/>
                      <a:pt x="41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5"/>
              <p:cNvSpPr/>
              <p:nvPr/>
            </p:nvSpPr>
            <p:spPr>
              <a:xfrm>
                <a:off x="3497300" y="3309975"/>
                <a:ext cx="136275" cy="108725"/>
              </a:xfrm>
              <a:custGeom>
                <a:avLst/>
                <a:gdLst/>
                <a:ahLst/>
                <a:cxnLst/>
                <a:rect l="l" t="t" r="r" b="b"/>
                <a:pathLst>
                  <a:path w="5451" h="4349" extrusionOk="0">
                    <a:moveTo>
                      <a:pt x="2426" y="1544"/>
                    </a:moveTo>
                    <a:cubicBezTo>
                      <a:pt x="2615" y="1544"/>
                      <a:pt x="2773" y="1702"/>
                      <a:pt x="2773" y="1891"/>
                    </a:cubicBezTo>
                    <a:cubicBezTo>
                      <a:pt x="2773" y="2080"/>
                      <a:pt x="2615" y="2237"/>
                      <a:pt x="2426" y="2237"/>
                    </a:cubicBezTo>
                    <a:lnTo>
                      <a:pt x="1733" y="2237"/>
                    </a:lnTo>
                    <a:cubicBezTo>
                      <a:pt x="1513" y="2237"/>
                      <a:pt x="1355" y="2080"/>
                      <a:pt x="1355" y="1891"/>
                    </a:cubicBezTo>
                    <a:cubicBezTo>
                      <a:pt x="1355" y="1702"/>
                      <a:pt x="1513" y="1544"/>
                      <a:pt x="1733" y="1544"/>
                    </a:cubicBezTo>
                    <a:close/>
                    <a:moveTo>
                      <a:pt x="1324" y="1"/>
                    </a:moveTo>
                    <a:cubicBezTo>
                      <a:pt x="536" y="568"/>
                      <a:pt x="1" y="1513"/>
                      <a:pt x="1" y="2552"/>
                    </a:cubicBezTo>
                    <a:lnTo>
                      <a:pt x="1" y="3939"/>
                    </a:lnTo>
                    <a:cubicBezTo>
                      <a:pt x="1" y="4191"/>
                      <a:pt x="95" y="4348"/>
                      <a:pt x="316" y="4348"/>
                    </a:cubicBezTo>
                    <a:lnTo>
                      <a:pt x="2930" y="4348"/>
                    </a:lnTo>
                    <a:cubicBezTo>
                      <a:pt x="3214" y="3970"/>
                      <a:pt x="3561" y="3655"/>
                      <a:pt x="4002" y="3466"/>
                    </a:cubicBezTo>
                    <a:cubicBezTo>
                      <a:pt x="3876" y="3183"/>
                      <a:pt x="3813" y="2930"/>
                      <a:pt x="3813" y="2615"/>
                    </a:cubicBezTo>
                    <a:cubicBezTo>
                      <a:pt x="3813" y="1607"/>
                      <a:pt x="4506" y="757"/>
                      <a:pt x="5451" y="568"/>
                    </a:cubicBezTo>
                    <a:cubicBezTo>
                      <a:pt x="5293" y="347"/>
                      <a:pt x="5104" y="190"/>
                      <a:pt x="4915" y="32"/>
                    </a:cubicBezTo>
                    <a:cubicBezTo>
                      <a:pt x="4474" y="505"/>
                      <a:pt x="3844" y="820"/>
                      <a:pt x="3151" y="820"/>
                    </a:cubicBezTo>
                    <a:cubicBezTo>
                      <a:pt x="2426" y="820"/>
                      <a:pt x="1796" y="505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35496" y="1203598"/>
            <a:ext cx="8784976" cy="36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Rectangle 2"/>
          <p:cNvSpPr/>
          <p:nvPr/>
        </p:nvSpPr>
        <p:spPr>
          <a:xfrm>
            <a:off x="2843808" y="1635646"/>
            <a:ext cx="3312368" cy="31683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0" name="Picture 2" descr="What is new in Bootstrap 5 and New SVG Icon Library - Aumer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9" t="8977" r="13189" b="8977"/>
          <a:stretch/>
        </p:blipFill>
        <p:spPr bwMode="auto">
          <a:xfrm>
            <a:off x="3896106" y="1300367"/>
            <a:ext cx="1173290" cy="96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Google Shape;304;p35"/>
          <p:cNvSpPr txBox="1">
            <a:spLocks/>
          </p:cNvSpPr>
          <p:nvPr/>
        </p:nvSpPr>
        <p:spPr>
          <a:xfrm>
            <a:off x="3227684" y="2556198"/>
            <a:ext cx="2400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arala"/>
              <a:buNone/>
              <a:defRPr sz="2800" b="1" i="0" u="none" strike="noStrike" cap="none">
                <a:solidFill>
                  <a:schemeClr val="lt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lt1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lt1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lt1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lt1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lt1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lt1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lt1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lt1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r>
              <a:rPr lang="en-US" dirty="0" smtClean="0"/>
              <a:t>Bootstrap</a:t>
            </a:r>
            <a:endParaRPr lang="id-ID" dirty="0"/>
          </a:p>
        </p:txBody>
      </p:sp>
      <p:sp>
        <p:nvSpPr>
          <p:cNvPr id="32" name="Google Shape;305;p35"/>
          <p:cNvSpPr txBox="1">
            <a:spLocks/>
          </p:cNvSpPr>
          <p:nvPr/>
        </p:nvSpPr>
        <p:spPr>
          <a:xfrm>
            <a:off x="3107754" y="3003798"/>
            <a:ext cx="2640460" cy="1728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400" dirty="0" smtClean="0"/>
              <a:t>Kami </a:t>
            </a:r>
            <a:r>
              <a:rPr lang="en-US" sz="1400" dirty="0" err="1" smtClean="0"/>
              <a:t>menggunakan</a:t>
            </a:r>
            <a:r>
              <a:rPr lang="en-US" sz="1400" dirty="0" smtClean="0"/>
              <a:t> framework bootstrap </a:t>
            </a:r>
            <a:r>
              <a:rPr lang="en-US" sz="1400" dirty="0" err="1" smtClean="0"/>
              <a:t>untuk</a:t>
            </a:r>
            <a:r>
              <a:rPr lang="en-US" sz="1400" dirty="0" smtClean="0"/>
              <a:t> </a:t>
            </a:r>
            <a:r>
              <a:rPr lang="en-US" sz="1400" dirty="0" err="1" smtClean="0"/>
              <a:t>mengatur</a:t>
            </a:r>
            <a:r>
              <a:rPr lang="en-US" sz="1400" dirty="0" smtClean="0"/>
              <a:t> </a:t>
            </a:r>
            <a:r>
              <a:rPr lang="en-US" sz="1400" dirty="0" err="1" smtClean="0"/>
              <a:t>tampilan</a:t>
            </a:r>
            <a:r>
              <a:rPr lang="en-US" sz="1400" dirty="0" smtClean="0"/>
              <a:t> </a:t>
            </a:r>
            <a:r>
              <a:rPr lang="en-US" sz="1400" dirty="0" err="1" smtClean="0"/>
              <a:t>pada</a:t>
            </a:r>
            <a:r>
              <a:rPr lang="en-US" sz="1400" dirty="0" smtClean="0"/>
              <a:t> </a:t>
            </a:r>
            <a:r>
              <a:rPr lang="en-US" sz="1400" dirty="0" err="1" smtClean="0"/>
              <a:t>halaman</a:t>
            </a:r>
            <a:r>
              <a:rPr lang="en-US" sz="1400" dirty="0" smtClean="0"/>
              <a:t> agar </a:t>
            </a:r>
            <a:r>
              <a:rPr lang="en-US" sz="1400" dirty="0" err="1" smtClean="0"/>
              <a:t>dapat</a:t>
            </a:r>
            <a:r>
              <a:rPr lang="en-US" sz="1400" dirty="0" smtClean="0"/>
              <a:t> </a:t>
            </a:r>
            <a:r>
              <a:rPr lang="en-US" sz="1400" dirty="0" err="1" smtClean="0"/>
              <a:t>menjadi</a:t>
            </a:r>
            <a:r>
              <a:rPr lang="en-US" sz="1400" dirty="0" smtClean="0"/>
              <a:t> mobile-friendly </a:t>
            </a:r>
            <a:r>
              <a:rPr lang="en-US" sz="1400" dirty="0" err="1" smtClean="0"/>
              <a:t>dan</a:t>
            </a:r>
            <a:r>
              <a:rPr lang="en-US" sz="1400" dirty="0" smtClean="0"/>
              <a:t> </a:t>
            </a:r>
            <a:r>
              <a:rPr lang="en-US" sz="1400" dirty="0" err="1" smtClean="0"/>
              <a:t>lebih</a:t>
            </a:r>
            <a:r>
              <a:rPr lang="en-US" sz="1400" dirty="0" smtClean="0"/>
              <a:t> </a:t>
            </a:r>
            <a:r>
              <a:rPr lang="en-US" sz="1400" dirty="0" err="1" smtClean="0"/>
              <a:t>efisien</a:t>
            </a:r>
            <a:r>
              <a:rPr lang="en-US" sz="1400" dirty="0" smtClean="0"/>
              <a:t>.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5"/>
          <p:cNvSpPr txBox="1">
            <a:spLocks noGrp="1"/>
          </p:cNvSpPr>
          <p:nvPr>
            <p:ph type="title" idx="4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PLUGIN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04" name="Google Shape;304;p35"/>
          <p:cNvSpPr txBox="1">
            <a:spLocks noGrp="1"/>
          </p:cNvSpPr>
          <p:nvPr>
            <p:ph type="title"/>
          </p:nvPr>
        </p:nvSpPr>
        <p:spPr>
          <a:xfrm>
            <a:off x="1082306" y="2838793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MARS</a:t>
            </a:r>
            <a:endParaRPr dirty="0"/>
          </a:p>
        </p:txBody>
      </p:sp>
      <p:sp>
        <p:nvSpPr>
          <p:cNvPr id="305" name="Google Shape;305;p35"/>
          <p:cNvSpPr txBox="1">
            <a:spLocks noGrp="1"/>
          </p:cNvSpPr>
          <p:nvPr>
            <p:ph type="subTitle" idx="1"/>
          </p:nvPr>
        </p:nvSpPr>
        <p:spPr>
          <a:xfrm>
            <a:off x="1082306" y="3333294"/>
            <a:ext cx="2400600" cy="9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Despite being red, Mars is actually a cold place full of iron oxide dust</a:t>
            </a:r>
            <a:endParaRPr sz="1400"/>
          </a:p>
        </p:txBody>
      </p:sp>
      <p:sp>
        <p:nvSpPr>
          <p:cNvPr id="306" name="Google Shape;306;p35"/>
          <p:cNvSpPr txBox="1">
            <a:spLocks noGrp="1"/>
          </p:cNvSpPr>
          <p:nvPr>
            <p:ph type="title" idx="2"/>
          </p:nvPr>
        </p:nvSpPr>
        <p:spPr>
          <a:xfrm>
            <a:off x="5653500" y="2838793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307" name="Google Shape;307;p35"/>
          <p:cNvSpPr txBox="1">
            <a:spLocks noGrp="1"/>
          </p:cNvSpPr>
          <p:nvPr>
            <p:ph type="subTitle" idx="3"/>
          </p:nvPr>
        </p:nvSpPr>
        <p:spPr>
          <a:xfrm>
            <a:off x="5653500" y="3333294"/>
            <a:ext cx="2400600" cy="9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It’s a gas giant and the biggest planet in the Solar System</a:t>
            </a:r>
            <a:endParaRPr sz="1400"/>
          </a:p>
        </p:txBody>
      </p:sp>
      <p:grpSp>
        <p:nvGrpSpPr>
          <p:cNvPr id="308" name="Google Shape;308;p35"/>
          <p:cNvGrpSpPr/>
          <p:nvPr/>
        </p:nvGrpSpPr>
        <p:grpSpPr>
          <a:xfrm>
            <a:off x="1849200" y="1762925"/>
            <a:ext cx="882300" cy="882300"/>
            <a:chOff x="1849200" y="1991525"/>
            <a:chExt cx="882300" cy="882300"/>
          </a:xfrm>
        </p:grpSpPr>
        <p:sp>
          <p:nvSpPr>
            <p:cNvPr id="309" name="Google Shape;309;p35"/>
            <p:cNvSpPr/>
            <p:nvPr/>
          </p:nvSpPr>
          <p:spPr>
            <a:xfrm>
              <a:off x="1849200" y="1991525"/>
              <a:ext cx="882300" cy="882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" name="Google Shape;310;p35"/>
            <p:cNvGrpSpPr/>
            <p:nvPr/>
          </p:nvGrpSpPr>
          <p:grpSpPr>
            <a:xfrm>
              <a:off x="2029436" y="2172050"/>
              <a:ext cx="522498" cy="521209"/>
              <a:chOff x="6553275" y="3604550"/>
              <a:chExt cx="296975" cy="296175"/>
            </a:xfrm>
          </p:grpSpPr>
          <p:sp>
            <p:nvSpPr>
              <p:cNvPr id="311" name="Google Shape;311;p35"/>
              <p:cNvSpPr/>
              <p:nvPr/>
            </p:nvSpPr>
            <p:spPr>
              <a:xfrm>
                <a:off x="6657250" y="3604550"/>
                <a:ext cx="86650" cy="86650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3466" extrusionOk="0">
                    <a:moveTo>
                      <a:pt x="1733" y="0"/>
                    </a:moveTo>
                    <a:cubicBezTo>
                      <a:pt x="788" y="0"/>
                      <a:pt x="0" y="788"/>
                      <a:pt x="0" y="1733"/>
                    </a:cubicBezTo>
                    <a:cubicBezTo>
                      <a:pt x="0" y="2678"/>
                      <a:pt x="788" y="3466"/>
                      <a:pt x="1733" y="3466"/>
                    </a:cubicBezTo>
                    <a:cubicBezTo>
                      <a:pt x="2678" y="3466"/>
                      <a:pt x="3466" y="2678"/>
                      <a:pt x="3466" y="1733"/>
                    </a:cubicBezTo>
                    <a:cubicBezTo>
                      <a:pt x="3466" y="788"/>
                      <a:pt x="2678" y="0"/>
                      <a:pt x="17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35"/>
              <p:cNvSpPr/>
              <p:nvPr/>
            </p:nvSpPr>
            <p:spPr>
              <a:xfrm>
                <a:off x="6553275" y="3777825"/>
                <a:ext cx="296975" cy="122900"/>
              </a:xfrm>
              <a:custGeom>
                <a:avLst/>
                <a:gdLst/>
                <a:ahLst/>
                <a:cxnLst/>
                <a:rect l="l" t="t" r="r" b="b"/>
                <a:pathLst>
                  <a:path w="11879" h="4916" extrusionOk="0">
                    <a:moveTo>
                      <a:pt x="694" y="0"/>
                    </a:moveTo>
                    <a:cubicBezTo>
                      <a:pt x="316" y="0"/>
                      <a:pt x="1" y="315"/>
                      <a:pt x="1" y="693"/>
                    </a:cubicBezTo>
                    <a:cubicBezTo>
                      <a:pt x="1" y="1103"/>
                      <a:pt x="316" y="1418"/>
                      <a:pt x="694" y="1418"/>
                    </a:cubicBezTo>
                    <a:lnTo>
                      <a:pt x="694" y="4569"/>
                    </a:lnTo>
                    <a:cubicBezTo>
                      <a:pt x="694" y="4758"/>
                      <a:pt x="851" y="4915"/>
                      <a:pt x="1040" y="4915"/>
                    </a:cubicBezTo>
                    <a:lnTo>
                      <a:pt x="10807" y="4915"/>
                    </a:lnTo>
                    <a:cubicBezTo>
                      <a:pt x="11028" y="4915"/>
                      <a:pt x="11185" y="4758"/>
                      <a:pt x="11185" y="4569"/>
                    </a:cubicBezTo>
                    <a:lnTo>
                      <a:pt x="11185" y="1418"/>
                    </a:lnTo>
                    <a:cubicBezTo>
                      <a:pt x="11563" y="1418"/>
                      <a:pt x="11878" y="1103"/>
                      <a:pt x="11878" y="693"/>
                    </a:cubicBezTo>
                    <a:cubicBezTo>
                      <a:pt x="11815" y="315"/>
                      <a:pt x="11500" y="0"/>
                      <a:pt x="111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5"/>
              <p:cNvSpPr/>
              <p:nvPr/>
            </p:nvSpPr>
            <p:spPr>
              <a:xfrm>
                <a:off x="6755700" y="3640000"/>
                <a:ext cx="74850" cy="121300"/>
              </a:xfrm>
              <a:custGeom>
                <a:avLst/>
                <a:gdLst/>
                <a:ahLst/>
                <a:cxnLst/>
                <a:rect l="l" t="t" r="r" b="b"/>
                <a:pathLst>
                  <a:path w="2994" h="4852" extrusionOk="0">
                    <a:moveTo>
                      <a:pt x="190" y="0"/>
                    </a:moveTo>
                    <a:cubicBezTo>
                      <a:pt x="190" y="126"/>
                      <a:pt x="253" y="221"/>
                      <a:pt x="253" y="347"/>
                    </a:cubicBezTo>
                    <a:cubicBezTo>
                      <a:pt x="253" y="693"/>
                      <a:pt x="158" y="1071"/>
                      <a:pt x="1" y="1386"/>
                    </a:cubicBezTo>
                    <a:cubicBezTo>
                      <a:pt x="977" y="2079"/>
                      <a:pt x="1607" y="3182"/>
                      <a:pt x="1607" y="4474"/>
                    </a:cubicBezTo>
                    <a:lnTo>
                      <a:pt x="1607" y="4852"/>
                    </a:lnTo>
                    <a:lnTo>
                      <a:pt x="2994" y="4852"/>
                    </a:lnTo>
                    <a:lnTo>
                      <a:pt x="2489" y="756"/>
                    </a:lnTo>
                    <a:cubicBezTo>
                      <a:pt x="2363" y="315"/>
                      <a:pt x="1922" y="0"/>
                      <a:pt x="14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35"/>
              <p:cNvSpPr/>
              <p:nvPr/>
            </p:nvSpPr>
            <p:spPr>
              <a:xfrm>
                <a:off x="6570600" y="3640000"/>
                <a:ext cx="74850" cy="121300"/>
              </a:xfrm>
              <a:custGeom>
                <a:avLst/>
                <a:gdLst/>
                <a:ahLst/>
                <a:cxnLst/>
                <a:rect l="l" t="t" r="r" b="b"/>
                <a:pathLst>
                  <a:path w="2994" h="4852" extrusionOk="0">
                    <a:moveTo>
                      <a:pt x="1545" y="0"/>
                    </a:moveTo>
                    <a:cubicBezTo>
                      <a:pt x="1072" y="0"/>
                      <a:pt x="663" y="315"/>
                      <a:pt x="505" y="788"/>
                    </a:cubicBezTo>
                    <a:lnTo>
                      <a:pt x="1" y="4852"/>
                    </a:lnTo>
                    <a:lnTo>
                      <a:pt x="1356" y="4852"/>
                    </a:lnTo>
                    <a:lnTo>
                      <a:pt x="1356" y="4474"/>
                    </a:lnTo>
                    <a:lnTo>
                      <a:pt x="1387" y="4474"/>
                    </a:lnTo>
                    <a:cubicBezTo>
                      <a:pt x="1387" y="3182"/>
                      <a:pt x="2017" y="2048"/>
                      <a:pt x="2994" y="1386"/>
                    </a:cubicBezTo>
                    <a:cubicBezTo>
                      <a:pt x="2836" y="1071"/>
                      <a:pt x="2773" y="693"/>
                      <a:pt x="2773" y="347"/>
                    </a:cubicBezTo>
                    <a:cubicBezTo>
                      <a:pt x="2773" y="221"/>
                      <a:pt x="2773" y="95"/>
                      <a:pt x="28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35"/>
              <p:cNvSpPr/>
              <p:nvPr/>
            </p:nvSpPr>
            <p:spPr>
              <a:xfrm>
                <a:off x="6707650" y="3688025"/>
                <a:ext cx="70925" cy="7092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37" extrusionOk="0">
                    <a:moveTo>
                      <a:pt x="1482" y="1"/>
                    </a:moveTo>
                    <a:cubicBezTo>
                      <a:pt x="1450" y="32"/>
                      <a:pt x="1418" y="64"/>
                      <a:pt x="1324" y="127"/>
                    </a:cubicBezTo>
                    <a:cubicBezTo>
                      <a:pt x="1324" y="190"/>
                      <a:pt x="1292" y="253"/>
                      <a:pt x="1261" y="284"/>
                    </a:cubicBezTo>
                    <a:lnTo>
                      <a:pt x="1" y="1923"/>
                    </a:lnTo>
                    <a:lnTo>
                      <a:pt x="1" y="2836"/>
                    </a:lnTo>
                    <a:lnTo>
                      <a:pt x="2742" y="2836"/>
                    </a:lnTo>
                    <a:lnTo>
                      <a:pt x="2742" y="2553"/>
                    </a:lnTo>
                    <a:lnTo>
                      <a:pt x="2836" y="2553"/>
                    </a:lnTo>
                    <a:cubicBezTo>
                      <a:pt x="2836" y="1513"/>
                      <a:pt x="2332" y="599"/>
                      <a:pt x="1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35"/>
              <p:cNvSpPr/>
              <p:nvPr/>
            </p:nvSpPr>
            <p:spPr>
              <a:xfrm>
                <a:off x="6621025" y="3688825"/>
                <a:ext cx="70900" cy="73275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2931" extrusionOk="0">
                    <a:moveTo>
                      <a:pt x="1323" y="0"/>
                    </a:moveTo>
                    <a:cubicBezTo>
                      <a:pt x="536" y="567"/>
                      <a:pt x="0" y="1513"/>
                      <a:pt x="0" y="2584"/>
                    </a:cubicBezTo>
                    <a:lnTo>
                      <a:pt x="0" y="2930"/>
                    </a:lnTo>
                    <a:lnTo>
                      <a:pt x="2741" y="2930"/>
                    </a:lnTo>
                    <a:lnTo>
                      <a:pt x="2741" y="1922"/>
                    </a:lnTo>
                    <a:lnTo>
                      <a:pt x="2836" y="1922"/>
                    </a:lnTo>
                    <a:lnTo>
                      <a:pt x="1575" y="284"/>
                    </a:lnTo>
                    <a:cubicBezTo>
                      <a:pt x="1512" y="252"/>
                      <a:pt x="1512" y="158"/>
                      <a:pt x="1481" y="126"/>
                    </a:cubicBezTo>
                    <a:cubicBezTo>
                      <a:pt x="1449" y="95"/>
                      <a:pt x="1355" y="63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7" name="Google Shape;317;p35"/>
          <p:cNvGrpSpPr/>
          <p:nvPr/>
        </p:nvGrpSpPr>
        <p:grpSpPr>
          <a:xfrm>
            <a:off x="6412662" y="1762925"/>
            <a:ext cx="882300" cy="882300"/>
            <a:chOff x="3492962" y="2130600"/>
            <a:chExt cx="882300" cy="882300"/>
          </a:xfrm>
        </p:grpSpPr>
        <p:sp>
          <p:nvSpPr>
            <p:cNvPr id="318" name="Google Shape;318;p35"/>
            <p:cNvSpPr/>
            <p:nvPr/>
          </p:nvSpPr>
          <p:spPr>
            <a:xfrm>
              <a:off x="3492962" y="2130600"/>
              <a:ext cx="882300" cy="882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9" name="Google Shape;319;p35"/>
            <p:cNvGrpSpPr/>
            <p:nvPr/>
          </p:nvGrpSpPr>
          <p:grpSpPr>
            <a:xfrm>
              <a:off x="3731308" y="2364460"/>
              <a:ext cx="414615" cy="414586"/>
              <a:chOff x="3497300" y="3227275"/>
              <a:chExt cx="296175" cy="296175"/>
            </a:xfrm>
          </p:grpSpPr>
          <p:sp>
            <p:nvSpPr>
              <p:cNvPr id="320" name="Google Shape;320;p35"/>
              <p:cNvSpPr/>
              <p:nvPr/>
            </p:nvSpPr>
            <p:spPr>
              <a:xfrm>
                <a:off x="3609925" y="3339900"/>
                <a:ext cx="69350" cy="68550"/>
              </a:xfrm>
              <a:custGeom>
                <a:avLst/>
                <a:gdLst/>
                <a:ahLst/>
                <a:cxnLst/>
                <a:rect l="l" t="t" r="r" b="b"/>
                <a:pathLst>
                  <a:path w="2774" h="2742" extrusionOk="0">
                    <a:moveTo>
                      <a:pt x="1387" y="1"/>
                    </a:moveTo>
                    <a:cubicBezTo>
                      <a:pt x="631" y="1"/>
                      <a:pt x="1" y="631"/>
                      <a:pt x="1" y="1355"/>
                    </a:cubicBezTo>
                    <a:cubicBezTo>
                      <a:pt x="1" y="2112"/>
                      <a:pt x="631" y="2742"/>
                      <a:pt x="1387" y="2742"/>
                    </a:cubicBezTo>
                    <a:cubicBezTo>
                      <a:pt x="2143" y="2742"/>
                      <a:pt x="2773" y="2112"/>
                      <a:pt x="2773" y="1355"/>
                    </a:cubicBezTo>
                    <a:cubicBezTo>
                      <a:pt x="2773" y="631"/>
                      <a:pt x="2143" y="1"/>
                      <a:pt x="13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35"/>
              <p:cNvSpPr/>
              <p:nvPr/>
            </p:nvSpPr>
            <p:spPr>
              <a:xfrm>
                <a:off x="3531175" y="3227275"/>
                <a:ext cx="86650" cy="86675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3467" extrusionOk="0">
                    <a:moveTo>
                      <a:pt x="1733" y="1"/>
                    </a:moveTo>
                    <a:cubicBezTo>
                      <a:pt x="788" y="1"/>
                      <a:pt x="0" y="788"/>
                      <a:pt x="0" y="1733"/>
                    </a:cubicBezTo>
                    <a:cubicBezTo>
                      <a:pt x="0" y="2678"/>
                      <a:pt x="788" y="3466"/>
                      <a:pt x="1733" y="3466"/>
                    </a:cubicBezTo>
                    <a:cubicBezTo>
                      <a:pt x="2741" y="3466"/>
                      <a:pt x="3466" y="2678"/>
                      <a:pt x="3466" y="1733"/>
                    </a:cubicBezTo>
                    <a:cubicBezTo>
                      <a:pt x="3466" y="788"/>
                      <a:pt x="2678" y="1"/>
                      <a:pt x="1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35"/>
              <p:cNvSpPr/>
              <p:nvPr/>
            </p:nvSpPr>
            <p:spPr>
              <a:xfrm>
                <a:off x="3670575" y="3227275"/>
                <a:ext cx="86675" cy="8667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3467" extrusionOk="0">
                    <a:moveTo>
                      <a:pt x="1733" y="1"/>
                    </a:moveTo>
                    <a:cubicBezTo>
                      <a:pt x="788" y="1"/>
                      <a:pt x="1" y="788"/>
                      <a:pt x="1" y="1733"/>
                    </a:cubicBezTo>
                    <a:cubicBezTo>
                      <a:pt x="1" y="2678"/>
                      <a:pt x="788" y="3466"/>
                      <a:pt x="1733" y="3466"/>
                    </a:cubicBezTo>
                    <a:cubicBezTo>
                      <a:pt x="2679" y="3466"/>
                      <a:pt x="3466" y="2678"/>
                      <a:pt x="3466" y="1733"/>
                    </a:cubicBezTo>
                    <a:cubicBezTo>
                      <a:pt x="3466" y="788"/>
                      <a:pt x="2679" y="1"/>
                      <a:pt x="1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5"/>
              <p:cNvSpPr/>
              <p:nvPr/>
            </p:nvSpPr>
            <p:spPr>
              <a:xfrm>
                <a:off x="3622525" y="3421825"/>
                <a:ext cx="4177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009" extrusionOk="0">
                    <a:moveTo>
                      <a:pt x="1" y="0"/>
                    </a:moveTo>
                    <a:lnTo>
                      <a:pt x="851" y="1008"/>
                    </a:lnTo>
                    <a:lnTo>
                      <a:pt x="1671" y="0"/>
                    </a:lnTo>
                    <a:lnTo>
                      <a:pt x="1671" y="0"/>
                    </a:lnTo>
                    <a:cubicBezTo>
                      <a:pt x="1450" y="126"/>
                      <a:pt x="1167" y="158"/>
                      <a:pt x="851" y="158"/>
                    </a:cubicBezTo>
                    <a:cubicBezTo>
                      <a:pt x="568" y="158"/>
                      <a:pt x="284" y="95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5"/>
              <p:cNvSpPr/>
              <p:nvPr/>
            </p:nvSpPr>
            <p:spPr>
              <a:xfrm>
                <a:off x="3566600" y="3416300"/>
                <a:ext cx="70125" cy="10635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4254" extrusionOk="0">
                    <a:moveTo>
                      <a:pt x="1261" y="1"/>
                    </a:moveTo>
                    <a:cubicBezTo>
                      <a:pt x="474" y="599"/>
                      <a:pt x="1" y="1513"/>
                      <a:pt x="1" y="2490"/>
                    </a:cubicBezTo>
                    <a:lnTo>
                      <a:pt x="1" y="3907"/>
                    </a:lnTo>
                    <a:cubicBezTo>
                      <a:pt x="1" y="4096"/>
                      <a:pt x="158" y="4254"/>
                      <a:pt x="379" y="4254"/>
                    </a:cubicBezTo>
                    <a:lnTo>
                      <a:pt x="2805" y="4254"/>
                    </a:lnTo>
                    <a:lnTo>
                      <a:pt x="2805" y="1891"/>
                    </a:lnTo>
                    <a:lnTo>
                      <a:pt x="126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5"/>
              <p:cNvSpPr/>
              <p:nvPr/>
            </p:nvSpPr>
            <p:spPr>
              <a:xfrm>
                <a:off x="3653250" y="3417100"/>
                <a:ext cx="70125" cy="10635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4254" extrusionOk="0">
                    <a:moveTo>
                      <a:pt x="1544" y="0"/>
                    </a:moveTo>
                    <a:lnTo>
                      <a:pt x="1" y="1890"/>
                    </a:lnTo>
                    <a:lnTo>
                      <a:pt x="1" y="4253"/>
                    </a:lnTo>
                    <a:lnTo>
                      <a:pt x="2458" y="4253"/>
                    </a:lnTo>
                    <a:cubicBezTo>
                      <a:pt x="2647" y="4253"/>
                      <a:pt x="2804" y="4096"/>
                      <a:pt x="2804" y="3907"/>
                    </a:cubicBezTo>
                    <a:lnTo>
                      <a:pt x="2804" y="2489"/>
                    </a:lnTo>
                    <a:cubicBezTo>
                      <a:pt x="2773" y="1481"/>
                      <a:pt x="2300" y="567"/>
                      <a:pt x="15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5"/>
              <p:cNvSpPr/>
              <p:nvPr/>
            </p:nvSpPr>
            <p:spPr>
              <a:xfrm>
                <a:off x="3655625" y="3310775"/>
                <a:ext cx="13785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5514" h="4348" extrusionOk="0">
                    <a:moveTo>
                      <a:pt x="3686" y="1512"/>
                    </a:moveTo>
                    <a:cubicBezTo>
                      <a:pt x="3907" y="1512"/>
                      <a:pt x="4064" y="1670"/>
                      <a:pt x="4064" y="1859"/>
                    </a:cubicBezTo>
                    <a:cubicBezTo>
                      <a:pt x="4064" y="2048"/>
                      <a:pt x="3907" y="2205"/>
                      <a:pt x="3686" y="2205"/>
                    </a:cubicBezTo>
                    <a:lnTo>
                      <a:pt x="2993" y="2205"/>
                    </a:lnTo>
                    <a:cubicBezTo>
                      <a:pt x="2804" y="2205"/>
                      <a:pt x="2646" y="2048"/>
                      <a:pt x="2646" y="1859"/>
                    </a:cubicBezTo>
                    <a:cubicBezTo>
                      <a:pt x="2646" y="1670"/>
                      <a:pt x="2804" y="1512"/>
                      <a:pt x="2993" y="1512"/>
                    </a:cubicBezTo>
                    <a:close/>
                    <a:moveTo>
                      <a:pt x="4127" y="0"/>
                    </a:moveTo>
                    <a:cubicBezTo>
                      <a:pt x="3686" y="536"/>
                      <a:pt x="3056" y="851"/>
                      <a:pt x="2331" y="851"/>
                    </a:cubicBezTo>
                    <a:cubicBezTo>
                      <a:pt x="1607" y="851"/>
                      <a:pt x="977" y="504"/>
                      <a:pt x="536" y="63"/>
                    </a:cubicBezTo>
                    <a:cubicBezTo>
                      <a:pt x="347" y="221"/>
                      <a:pt x="158" y="378"/>
                      <a:pt x="0" y="567"/>
                    </a:cubicBezTo>
                    <a:cubicBezTo>
                      <a:pt x="945" y="756"/>
                      <a:pt x="1638" y="1575"/>
                      <a:pt x="1638" y="2615"/>
                    </a:cubicBezTo>
                    <a:cubicBezTo>
                      <a:pt x="1638" y="2930"/>
                      <a:pt x="1575" y="3214"/>
                      <a:pt x="1449" y="3466"/>
                    </a:cubicBezTo>
                    <a:cubicBezTo>
                      <a:pt x="1859" y="3718"/>
                      <a:pt x="2205" y="4001"/>
                      <a:pt x="2520" y="4348"/>
                    </a:cubicBezTo>
                    <a:lnTo>
                      <a:pt x="5167" y="4348"/>
                    </a:lnTo>
                    <a:cubicBezTo>
                      <a:pt x="5356" y="4348"/>
                      <a:pt x="5513" y="4190"/>
                      <a:pt x="5513" y="4001"/>
                    </a:cubicBezTo>
                    <a:lnTo>
                      <a:pt x="5513" y="2615"/>
                    </a:lnTo>
                    <a:cubicBezTo>
                      <a:pt x="5482" y="1512"/>
                      <a:pt x="4915" y="567"/>
                      <a:pt x="41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5"/>
              <p:cNvSpPr/>
              <p:nvPr/>
            </p:nvSpPr>
            <p:spPr>
              <a:xfrm>
                <a:off x="3497300" y="3309975"/>
                <a:ext cx="136275" cy="108725"/>
              </a:xfrm>
              <a:custGeom>
                <a:avLst/>
                <a:gdLst/>
                <a:ahLst/>
                <a:cxnLst/>
                <a:rect l="l" t="t" r="r" b="b"/>
                <a:pathLst>
                  <a:path w="5451" h="4349" extrusionOk="0">
                    <a:moveTo>
                      <a:pt x="2426" y="1544"/>
                    </a:moveTo>
                    <a:cubicBezTo>
                      <a:pt x="2615" y="1544"/>
                      <a:pt x="2773" y="1702"/>
                      <a:pt x="2773" y="1891"/>
                    </a:cubicBezTo>
                    <a:cubicBezTo>
                      <a:pt x="2773" y="2080"/>
                      <a:pt x="2615" y="2237"/>
                      <a:pt x="2426" y="2237"/>
                    </a:cubicBezTo>
                    <a:lnTo>
                      <a:pt x="1733" y="2237"/>
                    </a:lnTo>
                    <a:cubicBezTo>
                      <a:pt x="1513" y="2237"/>
                      <a:pt x="1355" y="2080"/>
                      <a:pt x="1355" y="1891"/>
                    </a:cubicBezTo>
                    <a:cubicBezTo>
                      <a:pt x="1355" y="1702"/>
                      <a:pt x="1513" y="1544"/>
                      <a:pt x="1733" y="1544"/>
                    </a:cubicBezTo>
                    <a:close/>
                    <a:moveTo>
                      <a:pt x="1324" y="1"/>
                    </a:moveTo>
                    <a:cubicBezTo>
                      <a:pt x="536" y="568"/>
                      <a:pt x="1" y="1513"/>
                      <a:pt x="1" y="2552"/>
                    </a:cubicBezTo>
                    <a:lnTo>
                      <a:pt x="1" y="3939"/>
                    </a:lnTo>
                    <a:cubicBezTo>
                      <a:pt x="1" y="4191"/>
                      <a:pt x="95" y="4348"/>
                      <a:pt x="316" y="4348"/>
                    </a:cubicBezTo>
                    <a:lnTo>
                      <a:pt x="2930" y="4348"/>
                    </a:lnTo>
                    <a:cubicBezTo>
                      <a:pt x="3214" y="3970"/>
                      <a:pt x="3561" y="3655"/>
                      <a:pt x="4002" y="3466"/>
                    </a:cubicBezTo>
                    <a:cubicBezTo>
                      <a:pt x="3876" y="3183"/>
                      <a:pt x="3813" y="2930"/>
                      <a:pt x="3813" y="2615"/>
                    </a:cubicBezTo>
                    <a:cubicBezTo>
                      <a:pt x="3813" y="1607"/>
                      <a:pt x="4506" y="757"/>
                      <a:pt x="5451" y="568"/>
                    </a:cubicBezTo>
                    <a:cubicBezTo>
                      <a:pt x="5293" y="347"/>
                      <a:pt x="5104" y="190"/>
                      <a:pt x="4915" y="32"/>
                    </a:cubicBezTo>
                    <a:cubicBezTo>
                      <a:pt x="4474" y="505"/>
                      <a:pt x="3844" y="820"/>
                      <a:pt x="3151" y="820"/>
                    </a:cubicBezTo>
                    <a:cubicBezTo>
                      <a:pt x="2426" y="820"/>
                      <a:pt x="1796" y="505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35496" y="1203598"/>
            <a:ext cx="8784976" cy="36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Rectangle 2"/>
          <p:cNvSpPr/>
          <p:nvPr/>
        </p:nvSpPr>
        <p:spPr>
          <a:xfrm>
            <a:off x="2843808" y="1419622"/>
            <a:ext cx="3312368" cy="316835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Google Shape;304;p35"/>
          <p:cNvSpPr txBox="1">
            <a:spLocks/>
          </p:cNvSpPr>
          <p:nvPr/>
        </p:nvSpPr>
        <p:spPr>
          <a:xfrm>
            <a:off x="3227684" y="2556198"/>
            <a:ext cx="2400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arala"/>
              <a:buNone/>
              <a:defRPr sz="2800" b="1" i="0" u="none" strike="noStrike" cap="none">
                <a:solidFill>
                  <a:schemeClr val="lt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lt1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lt1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lt1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lt1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lt1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lt1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lt1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lt1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r>
              <a:rPr lang="en-US" dirty="0" smtClean="0"/>
              <a:t>Bootstrap</a:t>
            </a:r>
            <a:endParaRPr lang="id-ID" dirty="0"/>
          </a:p>
        </p:txBody>
      </p:sp>
      <p:sp>
        <p:nvSpPr>
          <p:cNvPr id="32" name="Google Shape;305;p35"/>
          <p:cNvSpPr txBox="1">
            <a:spLocks/>
          </p:cNvSpPr>
          <p:nvPr/>
        </p:nvSpPr>
        <p:spPr>
          <a:xfrm>
            <a:off x="3149738" y="2286771"/>
            <a:ext cx="2640460" cy="1728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400" dirty="0" smtClean="0"/>
              <a:t>Kami </a:t>
            </a:r>
            <a:r>
              <a:rPr lang="en-US" sz="1400" dirty="0" err="1" smtClean="0"/>
              <a:t>juga</a:t>
            </a:r>
            <a:r>
              <a:rPr lang="en-US" sz="1400" dirty="0" smtClean="0"/>
              <a:t> </a:t>
            </a:r>
            <a:r>
              <a:rPr lang="en-US" sz="1400" dirty="0" err="1" smtClean="0"/>
              <a:t>mencantumkan</a:t>
            </a:r>
            <a:r>
              <a:rPr lang="en-US" sz="1400" dirty="0" smtClean="0"/>
              <a:t> plugin </a:t>
            </a:r>
            <a:r>
              <a:rPr lang="en-US" sz="1400" dirty="0" err="1" smtClean="0"/>
              <a:t>SweetAlert</a:t>
            </a:r>
            <a:r>
              <a:rPr lang="en-US" sz="1400" dirty="0" smtClean="0"/>
              <a:t> </a:t>
            </a:r>
            <a:r>
              <a:rPr lang="en-US" sz="1400" dirty="0" err="1" smtClean="0"/>
              <a:t>untuk</a:t>
            </a:r>
            <a:r>
              <a:rPr lang="en-US" sz="1400" dirty="0" smtClean="0"/>
              <a:t> </a:t>
            </a:r>
            <a:r>
              <a:rPr lang="en-US" sz="1400" dirty="0" err="1" smtClean="0"/>
              <a:t>memberikan</a:t>
            </a:r>
            <a:r>
              <a:rPr lang="en-US" sz="1400" dirty="0" smtClean="0"/>
              <a:t> </a:t>
            </a:r>
            <a:r>
              <a:rPr lang="en-US" sz="1400" dirty="0" err="1" smtClean="0"/>
              <a:t>kemudahan</a:t>
            </a:r>
            <a:r>
              <a:rPr lang="en-US" sz="1400" dirty="0" smtClean="0"/>
              <a:t> </a:t>
            </a:r>
            <a:r>
              <a:rPr lang="en-US" sz="1400" dirty="0" err="1" smtClean="0"/>
              <a:t>dalam</a:t>
            </a:r>
            <a:r>
              <a:rPr lang="en-US" sz="1400" dirty="0" smtClean="0"/>
              <a:t> </a:t>
            </a:r>
            <a:r>
              <a:rPr lang="en-US" sz="1400" dirty="0" err="1" smtClean="0"/>
              <a:t>membuat</a:t>
            </a:r>
            <a:r>
              <a:rPr lang="en-US" sz="1400" dirty="0" smtClean="0"/>
              <a:t> Alert </a:t>
            </a:r>
            <a:r>
              <a:rPr lang="en-US" sz="1400" dirty="0" err="1" smtClean="0"/>
              <a:t>pada</a:t>
            </a:r>
            <a:r>
              <a:rPr lang="en-US" sz="1400" dirty="0" smtClean="0"/>
              <a:t> website kami, </a:t>
            </a:r>
            <a:r>
              <a:rPr lang="en-US" sz="1400" dirty="0" err="1" smtClean="0"/>
              <a:t>mengingat</a:t>
            </a:r>
            <a:r>
              <a:rPr lang="en-US" sz="1400" dirty="0" smtClean="0"/>
              <a:t> kami </a:t>
            </a:r>
            <a:r>
              <a:rPr lang="en-US" sz="1400" dirty="0" err="1" smtClean="0"/>
              <a:t>banyak</a:t>
            </a:r>
            <a:r>
              <a:rPr lang="en-US" sz="1400" dirty="0" smtClean="0"/>
              <a:t> </a:t>
            </a:r>
            <a:r>
              <a:rPr lang="en-US" sz="1400" dirty="0" err="1" smtClean="0"/>
              <a:t>menggunakannya</a:t>
            </a:r>
            <a:r>
              <a:rPr lang="en-US" sz="1400" dirty="0" smtClean="0"/>
              <a:t> </a:t>
            </a:r>
            <a:r>
              <a:rPr lang="en-US" sz="1400" dirty="0" err="1" smtClean="0"/>
              <a:t>terutama</a:t>
            </a:r>
            <a:r>
              <a:rPr lang="en-US" sz="1400" dirty="0" smtClean="0"/>
              <a:t> </a:t>
            </a:r>
            <a:r>
              <a:rPr lang="en-US" sz="1400" dirty="0" err="1" smtClean="0"/>
              <a:t>pada</a:t>
            </a:r>
            <a:r>
              <a:rPr lang="en-US" sz="1400" dirty="0" smtClean="0"/>
              <a:t> CRUD</a:t>
            </a:r>
            <a:endParaRPr lang="en-US" sz="1400" dirty="0"/>
          </a:p>
        </p:txBody>
      </p:sp>
      <p:pic>
        <p:nvPicPr>
          <p:cNvPr id="19458" name="Picture 2" descr="GitHub - t4t5/sweetalert: A beautiful replacement for JavaScript&amp;#39;s &amp;quot;alert&amp;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584" y="1599716"/>
            <a:ext cx="2556492" cy="58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26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2"/>
          <p:cNvSpPr txBox="1">
            <a:spLocks noGrp="1"/>
          </p:cNvSpPr>
          <p:nvPr>
            <p:ph type="title" idx="2"/>
          </p:nvPr>
        </p:nvSpPr>
        <p:spPr>
          <a:xfrm>
            <a:off x="5786125" y="956698"/>
            <a:ext cx="2135400" cy="197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522" name="Google Shape;522;p42"/>
          <p:cNvSpPr txBox="1">
            <a:spLocks noGrp="1"/>
          </p:cNvSpPr>
          <p:nvPr>
            <p:ph type="title"/>
          </p:nvPr>
        </p:nvSpPr>
        <p:spPr>
          <a:xfrm>
            <a:off x="4644008" y="2859782"/>
            <a:ext cx="4848318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Database</a:t>
            </a:r>
            <a:endParaRPr dirty="0"/>
          </a:p>
        </p:txBody>
      </p:sp>
      <p:sp>
        <p:nvSpPr>
          <p:cNvPr id="523" name="Google Shape;523;p42"/>
          <p:cNvSpPr txBox="1">
            <a:spLocks noGrp="1"/>
          </p:cNvSpPr>
          <p:nvPr>
            <p:ph type="subTitle" idx="1"/>
          </p:nvPr>
        </p:nvSpPr>
        <p:spPr>
          <a:xfrm>
            <a:off x="5436096" y="3594000"/>
            <a:ext cx="3152700" cy="5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en-US" dirty="0" err="1"/>
              <a:t>Daftar</a:t>
            </a:r>
            <a:r>
              <a:rPr lang="en-US" dirty="0"/>
              <a:t> </a:t>
            </a:r>
            <a:r>
              <a:rPr lang="en-US" dirty="0" err="1" smtClean="0"/>
              <a:t>Tabel</a:t>
            </a:r>
            <a:endParaRPr lang="en-US" dirty="0"/>
          </a:p>
        </p:txBody>
      </p:sp>
      <p:pic>
        <p:nvPicPr>
          <p:cNvPr id="7" name="Google Shape;298;p34"/>
          <p:cNvPicPr preferRelativeResize="0"/>
          <p:nvPr/>
        </p:nvPicPr>
        <p:blipFill rotWithShape="1">
          <a:blip r:embed="rId3">
            <a:alphaModFix/>
          </a:blip>
          <a:srcRect l="12586" t="13731" r="12579" b="14711"/>
          <a:stretch/>
        </p:blipFill>
        <p:spPr>
          <a:xfrm>
            <a:off x="467544" y="927483"/>
            <a:ext cx="3573850" cy="3417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115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5"/>
          <p:cNvSpPr txBox="1">
            <a:spLocks noGrp="1"/>
          </p:cNvSpPr>
          <p:nvPr>
            <p:ph type="title" idx="4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DATABASE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04" name="Google Shape;304;p35"/>
          <p:cNvSpPr txBox="1">
            <a:spLocks noGrp="1"/>
          </p:cNvSpPr>
          <p:nvPr>
            <p:ph type="title"/>
          </p:nvPr>
        </p:nvSpPr>
        <p:spPr>
          <a:xfrm>
            <a:off x="1082306" y="2838793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MARS</a:t>
            </a:r>
            <a:endParaRPr dirty="0"/>
          </a:p>
        </p:txBody>
      </p:sp>
      <p:sp>
        <p:nvSpPr>
          <p:cNvPr id="305" name="Google Shape;305;p35"/>
          <p:cNvSpPr txBox="1">
            <a:spLocks noGrp="1"/>
          </p:cNvSpPr>
          <p:nvPr>
            <p:ph type="subTitle" idx="1"/>
          </p:nvPr>
        </p:nvSpPr>
        <p:spPr>
          <a:xfrm>
            <a:off x="1082306" y="3333294"/>
            <a:ext cx="2400600" cy="9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Despite being red, Mars is actually a cold place full of iron oxide dust</a:t>
            </a:r>
            <a:endParaRPr sz="1400"/>
          </a:p>
        </p:txBody>
      </p:sp>
      <p:sp>
        <p:nvSpPr>
          <p:cNvPr id="306" name="Google Shape;306;p35"/>
          <p:cNvSpPr txBox="1">
            <a:spLocks noGrp="1"/>
          </p:cNvSpPr>
          <p:nvPr>
            <p:ph type="title" idx="2"/>
          </p:nvPr>
        </p:nvSpPr>
        <p:spPr>
          <a:xfrm>
            <a:off x="5653500" y="2838793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307" name="Google Shape;307;p35"/>
          <p:cNvSpPr txBox="1">
            <a:spLocks noGrp="1"/>
          </p:cNvSpPr>
          <p:nvPr>
            <p:ph type="subTitle" idx="3"/>
          </p:nvPr>
        </p:nvSpPr>
        <p:spPr>
          <a:xfrm>
            <a:off x="5653500" y="3333294"/>
            <a:ext cx="2400600" cy="9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It’s a gas giant and the biggest planet in the Solar System</a:t>
            </a:r>
            <a:endParaRPr sz="1400"/>
          </a:p>
        </p:txBody>
      </p:sp>
      <p:grpSp>
        <p:nvGrpSpPr>
          <p:cNvPr id="308" name="Google Shape;308;p35"/>
          <p:cNvGrpSpPr/>
          <p:nvPr/>
        </p:nvGrpSpPr>
        <p:grpSpPr>
          <a:xfrm>
            <a:off x="1849200" y="1762925"/>
            <a:ext cx="882300" cy="882300"/>
            <a:chOff x="1849200" y="1991525"/>
            <a:chExt cx="882300" cy="882300"/>
          </a:xfrm>
        </p:grpSpPr>
        <p:sp>
          <p:nvSpPr>
            <p:cNvPr id="309" name="Google Shape;309;p35"/>
            <p:cNvSpPr/>
            <p:nvPr/>
          </p:nvSpPr>
          <p:spPr>
            <a:xfrm>
              <a:off x="1849200" y="1991525"/>
              <a:ext cx="882300" cy="882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" name="Google Shape;310;p35"/>
            <p:cNvGrpSpPr/>
            <p:nvPr/>
          </p:nvGrpSpPr>
          <p:grpSpPr>
            <a:xfrm>
              <a:off x="2029436" y="2172050"/>
              <a:ext cx="522498" cy="521209"/>
              <a:chOff x="6553275" y="3604550"/>
              <a:chExt cx="296975" cy="296175"/>
            </a:xfrm>
          </p:grpSpPr>
          <p:sp>
            <p:nvSpPr>
              <p:cNvPr id="311" name="Google Shape;311;p35"/>
              <p:cNvSpPr/>
              <p:nvPr/>
            </p:nvSpPr>
            <p:spPr>
              <a:xfrm>
                <a:off x="6657250" y="3604550"/>
                <a:ext cx="86650" cy="86650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3466" extrusionOk="0">
                    <a:moveTo>
                      <a:pt x="1733" y="0"/>
                    </a:moveTo>
                    <a:cubicBezTo>
                      <a:pt x="788" y="0"/>
                      <a:pt x="0" y="788"/>
                      <a:pt x="0" y="1733"/>
                    </a:cubicBezTo>
                    <a:cubicBezTo>
                      <a:pt x="0" y="2678"/>
                      <a:pt x="788" y="3466"/>
                      <a:pt x="1733" y="3466"/>
                    </a:cubicBezTo>
                    <a:cubicBezTo>
                      <a:pt x="2678" y="3466"/>
                      <a:pt x="3466" y="2678"/>
                      <a:pt x="3466" y="1733"/>
                    </a:cubicBezTo>
                    <a:cubicBezTo>
                      <a:pt x="3466" y="788"/>
                      <a:pt x="2678" y="0"/>
                      <a:pt x="17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35"/>
              <p:cNvSpPr/>
              <p:nvPr/>
            </p:nvSpPr>
            <p:spPr>
              <a:xfrm>
                <a:off x="6553275" y="3777825"/>
                <a:ext cx="296975" cy="122900"/>
              </a:xfrm>
              <a:custGeom>
                <a:avLst/>
                <a:gdLst/>
                <a:ahLst/>
                <a:cxnLst/>
                <a:rect l="l" t="t" r="r" b="b"/>
                <a:pathLst>
                  <a:path w="11879" h="4916" extrusionOk="0">
                    <a:moveTo>
                      <a:pt x="694" y="0"/>
                    </a:moveTo>
                    <a:cubicBezTo>
                      <a:pt x="316" y="0"/>
                      <a:pt x="1" y="315"/>
                      <a:pt x="1" y="693"/>
                    </a:cubicBezTo>
                    <a:cubicBezTo>
                      <a:pt x="1" y="1103"/>
                      <a:pt x="316" y="1418"/>
                      <a:pt x="694" y="1418"/>
                    </a:cubicBezTo>
                    <a:lnTo>
                      <a:pt x="694" y="4569"/>
                    </a:lnTo>
                    <a:cubicBezTo>
                      <a:pt x="694" y="4758"/>
                      <a:pt x="851" y="4915"/>
                      <a:pt x="1040" y="4915"/>
                    </a:cubicBezTo>
                    <a:lnTo>
                      <a:pt x="10807" y="4915"/>
                    </a:lnTo>
                    <a:cubicBezTo>
                      <a:pt x="11028" y="4915"/>
                      <a:pt x="11185" y="4758"/>
                      <a:pt x="11185" y="4569"/>
                    </a:cubicBezTo>
                    <a:lnTo>
                      <a:pt x="11185" y="1418"/>
                    </a:lnTo>
                    <a:cubicBezTo>
                      <a:pt x="11563" y="1418"/>
                      <a:pt x="11878" y="1103"/>
                      <a:pt x="11878" y="693"/>
                    </a:cubicBezTo>
                    <a:cubicBezTo>
                      <a:pt x="11815" y="315"/>
                      <a:pt x="11500" y="0"/>
                      <a:pt x="111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5"/>
              <p:cNvSpPr/>
              <p:nvPr/>
            </p:nvSpPr>
            <p:spPr>
              <a:xfrm>
                <a:off x="6755700" y="3640000"/>
                <a:ext cx="74850" cy="121300"/>
              </a:xfrm>
              <a:custGeom>
                <a:avLst/>
                <a:gdLst/>
                <a:ahLst/>
                <a:cxnLst/>
                <a:rect l="l" t="t" r="r" b="b"/>
                <a:pathLst>
                  <a:path w="2994" h="4852" extrusionOk="0">
                    <a:moveTo>
                      <a:pt x="190" y="0"/>
                    </a:moveTo>
                    <a:cubicBezTo>
                      <a:pt x="190" y="126"/>
                      <a:pt x="253" y="221"/>
                      <a:pt x="253" y="347"/>
                    </a:cubicBezTo>
                    <a:cubicBezTo>
                      <a:pt x="253" y="693"/>
                      <a:pt x="158" y="1071"/>
                      <a:pt x="1" y="1386"/>
                    </a:cubicBezTo>
                    <a:cubicBezTo>
                      <a:pt x="977" y="2079"/>
                      <a:pt x="1607" y="3182"/>
                      <a:pt x="1607" y="4474"/>
                    </a:cubicBezTo>
                    <a:lnTo>
                      <a:pt x="1607" y="4852"/>
                    </a:lnTo>
                    <a:lnTo>
                      <a:pt x="2994" y="4852"/>
                    </a:lnTo>
                    <a:lnTo>
                      <a:pt x="2489" y="756"/>
                    </a:lnTo>
                    <a:cubicBezTo>
                      <a:pt x="2363" y="315"/>
                      <a:pt x="1922" y="0"/>
                      <a:pt x="14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35"/>
              <p:cNvSpPr/>
              <p:nvPr/>
            </p:nvSpPr>
            <p:spPr>
              <a:xfrm>
                <a:off x="6570600" y="3640000"/>
                <a:ext cx="74850" cy="121300"/>
              </a:xfrm>
              <a:custGeom>
                <a:avLst/>
                <a:gdLst/>
                <a:ahLst/>
                <a:cxnLst/>
                <a:rect l="l" t="t" r="r" b="b"/>
                <a:pathLst>
                  <a:path w="2994" h="4852" extrusionOk="0">
                    <a:moveTo>
                      <a:pt x="1545" y="0"/>
                    </a:moveTo>
                    <a:cubicBezTo>
                      <a:pt x="1072" y="0"/>
                      <a:pt x="663" y="315"/>
                      <a:pt x="505" y="788"/>
                    </a:cubicBezTo>
                    <a:lnTo>
                      <a:pt x="1" y="4852"/>
                    </a:lnTo>
                    <a:lnTo>
                      <a:pt x="1356" y="4852"/>
                    </a:lnTo>
                    <a:lnTo>
                      <a:pt x="1356" y="4474"/>
                    </a:lnTo>
                    <a:lnTo>
                      <a:pt x="1387" y="4474"/>
                    </a:lnTo>
                    <a:cubicBezTo>
                      <a:pt x="1387" y="3182"/>
                      <a:pt x="2017" y="2048"/>
                      <a:pt x="2994" y="1386"/>
                    </a:cubicBezTo>
                    <a:cubicBezTo>
                      <a:pt x="2836" y="1071"/>
                      <a:pt x="2773" y="693"/>
                      <a:pt x="2773" y="347"/>
                    </a:cubicBezTo>
                    <a:cubicBezTo>
                      <a:pt x="2773" y="221"/>
                      <a:pt x="2773" y="95"/>
                      <a:pt x="28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35"/>
              <p:cNvSpPr/>
              <p:nvPr/>
            </p:nvSpPr>
            <p:spPr>
              <a:xfrm>
                <a:off x="6707650" y="3688025"/>
                <a:ext cx="70925" cy="7092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37" extrusionOk="0">
                    <a:moveTo>
                      <a:pt x="1482" y="1"/>
                    </a:moveTo>
                    <a:cubicBezTo>
                      <a:pt x="1450" y="32"/>
                      <a:pt x="1418" y="64"/>
                      <a:pt x="1324" y="127"/>
                    </a:cubicBezTo>
                    <a:cubicBezTo>
                      <a:pt x="1324" y="190"/>
                      <a:pt x="1292" y="253"/>
                      <a:pt x="1261" y="284"/>
                    </a:cubicBezTo>
                    <a:lnTo>
                      <a:pt x="1" y="1923"/>
                    </a:lnTo>
                    <a:lnTo>
                      <a:pt x="1" y="2836"/>
                    </a:lnTo>
                    <a:lnTo>
                      <a:pt x="2742" y="2836"/>
                    </a:lnTo>
                    <a:lnTo>
                      <a:pt x="2742" y="2553"/>
                    </a:lnTo>
                    <a:lnTo>
                      <a:pt x="2836" y="2553"/>
                    </a:lnTo>
                    <a:cubicBezTo>
                      <a:pt x="2836" y="1513"/>
                      <a:pt x="2332" y="599"/>
                      <a:pt x="1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35"/>
              <p:cNvSpPr/>
              <p:nvPr/>
            </p:nvSpPr>
            <p:spPr>
              <a:xfrm>
                <a:off x="6621025" y="3688825"/>
                <a:ext cx="70900" cy="73275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2931" extrusionOk="0">
                    <a:moveTo>
                      <a:pt x="1323" y="0"/>
                    </a:moveTo>
                    <a:cubicBezTo>
                      <a:pt x="536" y="567"/>
                      <a:pt x="0" y="1513"/>
                      <a:pt x="0" y="2584"/>
                    </a:cubicBezTo>
                    <a:lnTo>
                      <a:pt x="0" y="2930"/>
                    </a:lnTo>
                    <a:lnTo>
                      <a:pt x="2741" y="2930"/>
                    </a:lnTo>
                    <a:lnTo>
                      <a:pt x="2741" y="1922"/>
                    </a:lnTo>
                    <a:lnTo>
                      <a:pt x="2836" y="1922"/>
                    </a:lnTo>
                    <a:lnTo>
                      <a:pt x="1575" y="284"/>
                    </a:lnTo>
                    <a:cubicBezTo>
                      <a:pt x="1512" y="252"/>
                      <a:pt x="1512" y="158"/>
                      <a:pt x="1481" y="126"/>
                    </a:cubicBezTo>
                    <a:cubicBezTo>
                      <a:pt x="1449" y="95"/>
                      <a:pt x="1355" y="63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7" name="Google Shape;317;p35"/>
          <p:cNvGrpSpPr/>
          <p:nvPr/>
        </p:nvGrpSpPr>
        <p:grpSpPr>
          <a:xfrm>
            <a:off x="6412662" y="1762925"/>
            <a:ext cx="882300" cy="882300"/>
            <a:chOff x="3492962" y="2130600"/>
            <a:chExt cx="882300" cy="882300"/>
          </a:xfrm>
        </p:grpSpPr>
        <p:sp>
          <p:nvSpPr>
            <p:cNvPr id="318" name="Google Shape;318;p35"/>
            <p:cNvSpPr/>
            <p:nvPr/>
          </p:nvSpPr>
          <p:spPr>
            <a:xfrm>
              <a:off x="3492962" y="2130600"/>
              <a:ext cx="882300" cy="882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9" name="Google Shape;319;p35"/>
            <p:cNvGrpSpPr/>
            <p:nvPr/>
          </p:nvGrpSpPr>
          <p:grpSpPr>
            <a:xfrm>
              <a:off x="3731308" y="2364460"/>
              <a:ext cx="414615" cy="414586"/>
              <a:chOff x="3497300" y="3227275"/>
              <a:chExt cx="296175" cy="296175"/>
            </a:xfrm>
          </p:grpSpPr>
          <p:sp>
            <p:nvSpPr>
              <p:cNvPr id="320" name="Google Shape;320;p35"/>
              <p:cNvSpPr/>
              <p:nvPr/>
            </p:nvSpPr>
            <p:spPr>
              <a:xfrm>
                <a:off x="3609925" y="3339900"/>
                <a:ext cx="69350" cy="68550"/>
              </a:xfrm>
              <a:custGeom>
                <a:avLst/>
                <a:gdLst/>
                <a:ahLst/>
                <a:cxnLst/>
                <a:rect l="l" t="t" r="r" b="b"/>
                <a:pathLst>
                  <a:path w="2774" h="2742" extrusionOk="0">
                    <a:moveTo>
                      <a:pt x="1387" y="1"/>
                    </a:moveTo>
                    <a:cubicBezTo>
                      <a:pt x="631" y="1"/>
                      <a:pt x="1" y="631"/>
                      <a:pt x="1" y="1355"/>
                    </a:cubicBezTo>
                    <a:cubicBezTo>
                      <a:pt x="1" y="2112"/>
                      <a:pt x="631" y="2742"/>
                      <a:pt x="1387" y="2742"/>
                    </a:cubicBezTo>
                    <a:cubicBezTo>
                      <a:pt x="2143" y="2742"/>
                      <a:pt x="2773" y="2112"/>
                      <a:pt x="2773" y="1355"/>
                    </a:cubicBezTo>
                    <a:cubicBezTo>
                      <a:pt x="2773" y="631"/>
                      <a:pt x="2143" y="1"/>
                      <a:pt x="13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35"/>
              <p:cNvSpPr/>
              <p:nvPr/>
            </p:nvSpPr>
            <p:spPr>
              <a:xfrm>
                <a:off x="3531175" y="3227275"/>
                <a:ext cx="86650" cy="86675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3467" extrusionOk="0">
                    <a:moveTo>
                      <a:pt x="1733" y="1"/>
                    </a:moveTo>
                    <a:cubicBezTo>
                      <a:pt x="788" y="1"/>
                      <a:pt x="0" y="788"/>
                      <a:pt x="0" y="1733"/>
                    </a:cubicBezTo>
                    <a:cubicBezTo>
                      <a:pt x="0" y="2678"/>
                      <a:pt x="788" y="3466"/>
                      <a:pt x="1733" y="3466"/>
                    </a:cubicBezTo>
                    <a:cubicBezTo>
                      <a:pt x="2741" y="3466"/>
                      <a:pt x="3466" y="2678"/>
                      <a:pt x="3466" y="1733"/>
                    </a:cubicBezTo>
                    <a:cubicBezTo>
                      <a:pt x="3466" y="788"/>
                      <a:pt x="2678" y="1"/>
                      <a:pt x="1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35"/>
              <p:cNvSpPr/>
              <p:nvPr/>
            </p:nvSpPr>
            <p:spPr>
              <a:xfrm>
                <a:off x="3670575" y="3227275"/>
                <a:ext cx="86675" cy="8667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3467" extrusionOk="0">
                    <a:moveTo>
                      <a:pt x="1733" y="1"/>
                    </a:moveTo>
                    <a:cubicBezTo>
                      <a:pt x="788" y="1"/>
                      <a:pt x="1" y="788"/>
                      <a:pt x="1" y="1733"/>
                    </a:cubicBezTo>
                    <a:cubicBezTo>
                      <a:pt x="1" y="2678"/>
                      <a:pt x="788" y="3466"/>
                      <a:pt x="1733" y="3466"/>
                    </a:cubicBezTo>
                    <a:cubicBezTo>
                      <a:pt x="2679" y="3466"/>
                      <a:pt x="3466" y="2678"/>
                      <a:pt x="3466" y="1733"/>
                    </a:cubicBezTo>
                    <a:cubicBezTo>
                      <a:pt x="3466" y="788"/>
                      <a:pt x="2679" y="1"/>
                      <a:pt x="1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5"/>
              <p:cNvSpPr/>
              <p:nvPr/>
            </p:nvSpPr>
            <p:spPr>
              <a:xfrm>
                <a:off x="3622525" y="3421825"/>
                <a:ext cx="4177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009" extrusionOk="0">
                    <a:moveTo>
                      <a:pt x="1" y="0"/>
                    </a:moveTo>
                    <a:lnTo>
                      <a:pt x="851" y="1008"/>
                    </a:lnTo>
                    <a:lnTo>
                      <a:pt x="1671" y="0"/>
                    </a:lnTo>
                    <a:lnTo>
                      <a:pt x="1671" y="0"/>
                    </a:lnTo>
                    <a:cubicBezTo>
                      <a:pt x="1450" y="126"/>
                      <a:pt x="1167" y="158"/>
                      <a:pt x="851" y="158"/>
                    </a:cubicBezTo>
                    <a:cubicBezTo>
                      <a:pt x="568" y="158"/>
                      <a:pt x="284" y="95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5"/>
              <p:cNvSpPr/>
              <p:nvPr/>
            </p:nvSpPr>
            <p:spPr>
              <a:xfrm>
                <a:off x="3566600" y="3416300"/>
                <a:ext cx="70125" cy="10635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4254" extrusionOk="0">
                    <a:moveTo>
                      <a:pt x="1261" y="1"/>
                    </a:moveTo>
                    <a:cubicBezTo>
                      <a:pt x="474" y="599"/>
                      <a:pt x="1" y="1513"/>
                      <a:pt x="1" y="2490"/>
                    </a:cubicBezTo>
                    <a:lnTo>
                      <a:pt x="1" y="3907"/>
                    </a:lnTo>
                    <a:cubicBezTo>
                      <a:pt x="1" y="4096"/>
                      <a:pt x="158" y="4254"/>
                      <a:pt x="379" y="4254"/>
                    </a:cubicBezTo>
                    <a:lnTo>
                      <a:pt x="2805" y="4254"/>
                    </a:lnTo>
                    <a:lnTo>
                      <a:pt x="2805" y="1891"/>
                    </a:lnTo>
                    <a:lnTo>
                      <a:pt x="126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5"/>
              <p:cNvSpPr/>
              <p:nvPr/>
            </p:nvSpPr>
            <p:spPr>
              <a:xfrm>
                <a:off x="3653250" y="3417100"/>
                <a:ext cx="70125" cy="10635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4254" extrusionOk="0">
                    <a:moveTo>
                      <a:pt x="1544" y="0"/>
                    </a:moveTo>
                    <a:lnTo>
                      <a:pt x="1" y="1890"/>
                    </a:lnTo>
                    <a:lnTo>
                      <a:pt x="1" y="4253"/>
                    </a:lnTo>
                    <a:lnTo>
                      <a:pt x="2458" y="4253"/>
                    </a:lnTo>
                    <a:cubicBezTo>
                      <a:pt x="2647" y="4253"/>
                      <a:pt x="2804" y="4096"/>
                      <a:pt x="2804" y="3907"/>
                    </a:cubicBezTo>
                    <a:lnTo>
                      <a:pt x="2804" y="2489"/>
                    </a:lnTo>
                    <a:cubicBezTo>
                      <a:pt x="2773" y="1481"/>
                      <a:pt x="2300" y="567"/>
                      <a:pt x="15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5"/>
              <p:cNvSpPr/>
              <p:nvPr/>
            </p:nvSpPr>
            <p:spPr>
              <a:xfrm>
                <a:off x="3655625" y="3310775"/>
                <a:ext cx="13785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5514" h="4348" extrusionOk="0">
                    <a:moveTo>
                      <a:pt x="3686" y="1512"/>
                    </a:moveTo>
                    <a:cubicBezTo>
                      <a:pt x="3907" y="1512"/>
                      <a:pt x="4064" y="1670"/>
                      <a:pt x="4064" y="1859"/>
                    </a:cubicBezTo>
                    <a:cubicBezTo>
                      <a:pt x="4064" y="2048"/>
                      <a:pt x="3907" y="2205"/>
                      <a:pt x="3686" y="2205"/>
                    </a:cubicBezTo>
                    <a:lnTo>
                      <a:pt x="2993" y="2205"/>
                    </a:lnTo>
                    <a:cubicBezTo>
                      <a:pt x="2804" y="2205"/>
                      <a:pt x="2646" y="2048"/>
                      <a:pt x="2646" y="1859"/>
                    </a:cubicBezTo>
                    <a:cubicBezTo>
                      <a:pt x="2646" y="1670"/>
                      <a:pt x="2804" y="1512"/>
                      <a:pt x="2993" y="1512"/>
                    </a:cubicBezTo>
                    <a:close/>
                    <a:moveTo>
                      <a:pt x="4127" y="0"/>
                    </a:moveTo>
                    <a:cubicBezTo>
                      <a:pt x="3686" y="536"/>
                      <a:pt x="3056" y="851"/>
                      <a:pt x="2331" y="851"/>
                    </a:cubicBezTo>
                    <a:cubicBezTo>
                      <a:pt x="1607" y="851"/>
                      <a:pt x="977" y="504"/>
                      <a:pt x="536" y="63"/>
                    </a:cubicBezTo>
                    <a:cubicBezTo>
                      <a:pt x="347" y="221"/>
                      <a:pt x="158" y="378"/>
                      <a:pt x="0" y="567"/>
                    </a:cubicBezTo>
                    <a:cubicBezTo>
                      <a:pt x="945" y="756"/>
                      <a:pt x="1638" y="1575"/>
                      <a:pt x="1638" y="2615"/>
                    </a:cubicBezTo>
                    <a:cubicBezTo>
                      <a:pt x="1638" y="2930"/>
                      <a:pt x="1575" y="3214"/>
                      <a:pt x="1449" y="3466"/>
                    </a:cubicBezTo>
                    <a:cubicBezTo>
                      <a:pt x="1859" y="3718"/>
                      <a:pt x="2205" y="4001"/>
                      <a:pt x="2520" y="4348"/>
                    </a:cubicBezTo>
                    <a:lnTo>
                      <a:pt x="5167" y="4348"/>
                    </a:lnTo>
                    <a:cubicBezTo>
                      <a:pt x="5356" y="4348"/>
                      <a:pt x="5513" y="4190"/>
                      <a:pt x="5513" y="4001"/>
                    </a:cubicBezTo>
                    <a:lnTo>
                      <a:pt x="5513" y="2615"/>
                    </a:lnTo>
                    <a:cubicBezTo>
                      <a:pt x="5482" y="1512"/>
                      <a:pt x="4915" y="567"/>
                      <a:pt x="41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5"/>
              <p:cNvSpPr/>
              <p:nvPr/>
            </p:nvSpPr>
            <p:spPr>
              <a:xfrm>
                <a:off x="3497300" y="3309975"/>
                <a:ext cx="136275" cy="108725"/>
              </a:xfrm>
              <a:custGeom>
                <a:avLst/>
                <a:gdLst/>
                <a:ahLst/>
                <a:cxnLst/>
                <a:rect l="l" t="t" r="r" b="b"/>
                <a:pathLst>
                  <a:path w="5451" h="4349" extrusionOk="0">
                    <a:moveTo>
                      <a:pt x="2426" y="1544"/>
                    </a:moveTo>
                    <a:cubicBezTo>
                      <a:pt x="2615" y="1544"/>
                      <a:pt x="2773" y="1702"/>
                      <a:pt x="2773" y="1891"/>
                    </a:cubicBezTo>
                    <a:cubicBezTo>
                      <a:pt x="2773" y="2080"/>
                      <a:pt x="2615" y="2237"/>
                      <a:pt x="2426" y="2237"/>
                    </a:cubicBezTo>
                    <a:lnTo>
                      <a:pt x="1733" y="2237"/>
                    </a:lnTo>
                    <a:cubicBezTo>
                      <a:pt x="1513" y="2237"/>
                      <a:pt x="1355" y="2080"/>
                      <a:pt x="1355" y="1891"/>
                    </a:cubicBezTo>
                    <a:cubicBezTo>
                      <a:pt x="1355" y="1702"/>
                      <a:pt x="1513" y="1544"/>
                      <a:pt x="1733" y="1544"/>
                    </a:cubicBezTo>
                    <a:close/>
                    <a:moveTo>
                      <a:pt x="1324" y="1"/>
                    </a:moveTo>
                    <a:cubicBezTo>
                      <a:pt x="536" y="568"/>
                      <a:pt x="1" y="1513"/>
                      <a:pt x="1" y="2552"/>
                    </a:cubicBezTo>
                    <a:lnTo>
                      <a:pt x="1" y="3939"/>
                    </a:lnTo>
                    <a:cubicBezTo>
                      <a:pt x="1" y="4191"/>
                      <a:pt x="95" y="4348"/>
                      <a:pt x="316" y="4348"/>
                    </a:cubicBezTo>
                    <a:lnTo>
                      <a:pt x="2930" y="4348"/>
                    </a:lnTo>
                    <a:cubicBezTo>
                      <a:pt x="3214" y="3970"/>
                      <a:pt x="3561" y="3655"/>
                      <a:pt x="4002" y="3466"/>
                    </a:cubicBezTo>
                    <a:cubicBezTo>
                      <a:pt x="3876" y="3183"/>
                      <a:pt x="3813" y="2930"/>
                      <a:pt x="3813" y="2615"/>
                    </a:cubicBezTo>
                    <a:cubicBezTo>
                      <a:pt x="3813" y="1607"/>
                      <a:pt x="4506" y="757"/>
                      <a:pt x="5451" y="568"/>
                    </a:cubicBezTo>
                    <a:cubicBezTo>
                      <a:pt x="5293" y="347"/>
                      <a:pt x="5104" y="190"/>
                      <a:pt x="4915" y="32"/>
                    </a:cubicBezTo>
                    <a:cubicBezTo>
                      <a:pt x="4474" y="505"/>
                      <a:pt x="3844" y="820"/>
                      <a:pt x="3151" y="820"/>
                    </a:cubicBezTo>
                    <a:cubicBezTo>
                      <a:pt x="2426" y="820"/>
                      <a:pt x="1796" y="505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35496" y="1203598"/>
            <a:ext cx="8784976" cy="36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Google Shape;304;p35"/>
          <p:cNvSpPr txBox="1">
            <a:spLocks/>
          </p:cNvSpPr>
          <p:nvPr/>
        </p:nvSpPr>
        <p:spPr>
          <a:xfrm>
            <a:off x="3227684" y="2556198"/>
            <a:ext cx="2400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arala"/>
              <a:buNone/>
              <a:defRPr sz="2800" b="1" i="0" u="none" strike="noStrike" cap="none">
                <a:solidFill>
                  <a:schemeClr val="lt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lt1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lt1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lt1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lt1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lt1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lt1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lt1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arala"/>
              <a:buNone/>
              <a:defRPr sz="1800" b="0" i="0" u="none" strike="noStrike" cap="none">
                <a:solidFill>
                  <a:schemeClr val="lt1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r>
              <a:rPr lang="en-US" dirty="0" smtClean="0"/>
              <a:t>Bootstrap</a:t>
            </a:r>
            <a:endParaRPr lang="id-ID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0" t="9746" r="7115" b="34774"/>
          <a:stretch/>
        </p:blipFill>
        <p:spPr>
          <a:xfrm>
            <a:off x="1187624" y="1353885"/>
            <a:ext cx="6925141" cy="285222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140724" y="4242236"/>
            <a:ext cx="4638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(</a:t>
            </a:r>
            <a:r>
              <a:rPr lang="en-US" sz="1200" b="1" dirty="0" err="1" smtClean="0"/>
              <a:t>Daftar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Tabel</a:t>
            </a:r>
            <a:r>
              <a:rPr lang="en-US" sz="1200" b="1" dirty="0" smtClean="0"/>
              <a:t> yang </a:t>
            </a:r>
            <a:r>
              <a:rPr lang="en-US" sz="1200" b="1" dirty="0" err="1" smtClean="0"/>
              <a:t>ada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Pada</a:t>
            </a:r>
            <a:r>
              <a:rPr lang="en-US" sz="1200" b="1" dirty="0" smtClean="0"/>
              <a:t> Database </a:t>
            </a:r>
            <a:r>
              <a:rPr lang="en-US" sz="1200" b="1" dirty="0" err="1" smtClean="0"/>
              <a:t>tubes_laravel</a:t>
            </a:r>
            <a:r>
              <a:rPr lang="en-US" sz="1200" b="1" dirty="0" smtClean="0"/>
              <a:t>)</a:t>
            </a:r>
            <a:endParaRPr lang="id-ID" sz="1200" b="1" dirty="0"/>
          </a:p>
        </p:txBody>
      </p:sp>
    </p:spTree>
    <p:extLst>
      <p:ext uri="{BB962C8B-B14F-4D97-AF65-F5344CB8AC3E}">
        <p14:creationId xmlns:p14="http://schemas.microsoft.com/office/powerpoint/2010/main" val="63578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2"/>
          <p:cNvSpPr txBox="1">
            <a:spLocks noGrp="1"/>
          </p:cNvSpPr>
          <p:nvPr>
            <p:ph type="title" idx="2"/>
          </p:nvPr>
        </p:nvSpPr>
        <p:spPr>
          <a:xfrm>
            <a:off x="5786125" y="956698"/>
            <a:ext cx="2135400" cy="197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sp>
        <p:nvSpPr>
          <p:cNvPr id="522" name="Google Shape;522;p42"/>
          <p:cNvSpPr txBox="1">
            <a:spLocks noGrp="1"/>
          </p:cNvSpPr>
          <p:nvPr>
            <p:ph type="title"/>
          </p:nvPr>
        </p:nvSpPr>
        <p:spPr>
          <a:xfrm>
            <a:off x="4499992" y="2859782"/>
            <a:ext cx="4848318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CMS dan Tampilan</a:t>
            </a:r>
            <a:endParaRPr sz="3600" dirty="0"/>
          </a:p>
        </p:txBody>
      </p:sp>
      <p:sp>
        <p:nvSpPr>
          <p:cNvPr id="523" name="Google Shape;523;p42"/>
          <p:cNvSpPr txBox="1">
            <a:spLocks noGrp="1"/>
          </p:cNvSpPr>
          <p:nvPr>
            <p:ph type="subTitle" idx="1"/>
          </p:nvPr>
        </p:nvSpPr>
        <p:spPr>
          <a:xfrm>
            <a:off x="5436096" y="3594000"/>
            <a:ext cx="3152700" cy="5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fi-FI" dirty="0"/>
              <a:t>CMS dan Tampilan pada Website</a:t>
            </a:r>
          </a:p>
        </p:txBody>
      </p:sp>
      <p:pic>
        <p:nvPicPr>
          <p:cNvPr id="6" name="Google Shape;276;p31"/>
          <p:cNvPicPr preferRelativeResize="0"/>
          <p:nvPr/>
        </p:nvPicPr>
        <p:blipFill rotWithShape="1">
          <a:blip r:embed="rId3">
            <a:alphaModFix/>
          </a:blip>
          <a:srcRect l="15393" t="14261" r="15393" b="14254"/>
          <a:stretch/>
        </p:blipFill>
        <p:spPr>
          <a:xfrm>
            <a:off x="611560" y="843558"/>
            <a:ext cx="3384376" cy="34563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341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29006" y="339502"/>
            <a:ext cx="3030826" cy="15144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solidFill>
                  <a:schemeClr val="lt2"/>
                </a:solidFill>
              </a:rPr>
              <a:t>Halaman</a:t>
            </a:r>
            <a:br>
              <a:rPr lang="en" sz="3200" dirty="0" smtClean="0">
                <a:solidFill>
                  <a:schemeClr val="lt2"/>
                </a:solidFill>
              </a:rPr>
            </a:br>
            <a:r>
              <a:rPr lang="en" sz="3200" dirty="0" smtClean="0">
                <a:solidFill>
                  <a:schemeClr val="lt2"/>
                </a:solidFill>
              </a:rPr>
              <a:t>Tambah</a:t>
            </a:r>
            <a:br>
              <a:rPr lang="en" sz="3200" dirty="0" smtClean="0">
                <a:solidFill>
                  <a:schemeClr val="lt2"/>
                </a:solidFill>
              </a:rPr>
            </a:br>
            <a:r>
              <a:rPr lang="en" sz="3200" dirty="0" smtClean="0">
                <a:solidFill>
                  <a:schemeClr val="lt2"/>
                </a:solidFill>
              </a:rPr>
              <a:t>Post (Create)</a:t>
            </a:r>
            <a:endParaRPr sz="3200" dirty="0">
              <a:solidFill>
                <a:schemeClr val="accent1"/>
              </a:solidFill>
            </a:endParaRPr>
          </a:p>
        </p:txBody>
      </p:sp>
      <p:sp>
        <p:nvSpPr>
          <p:cNvPr id="275" name="Google Shape;275;p31"/>
          <p:cNvSpPr txBox="1">
            <a:spLocks noGrp="1"/>
          </p:cNvSpPr>
          <p:nvPr>
            <p:ph type="body" idx="1"/>
          </p:nvPr>
        </p:nvSpPr>
        <p:spPr>
          <a:xfrm>
            <a:off x="0" y="1995686"/>
            <a:ext cx="2686500" cy="18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 smtClean="0"/>
              <a:t>Tambah</a:t>
            </a:r>
            <a:r>
              <a:rPr lang="en-US" dirty="0" smtClean="0"/>
              <a:t> Post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menambahkan</a:t>
            </a:r>
            <a:r>
              <a:rPr lang="en-US" dirty="0" smtClean="0"/>
              <a:t> </a:t>
            </a:r>
            <a:r>
              <a:rPr lang="en-US" dirty="0" err="1" smtClean="0"/>
              <a:t>postingan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website.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menekan</a:t>
            </a:r>
            <a:r>
              <a:rPr lang="en-US" dirty="0" smtClean="0"/>
              <a:t> ‘submit’ </a:t>
            </a:r>
            <a:r>
              <a:rPr lang="en-US" dirty="0" err="1" smtClean="0"/>
              <a:t>maka</a:t>
            </a:r>
            <a:r>
              <a:rPr lang="en-US" dirty="0" smtClean="0"/>
              <a:t> data yang di input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disimpan</a:t>
            </a:r>
            <a:r>
              <a:rPr lang="en-US" dirty="0" smtClean="0"/>
              <a:t> di </a:t>
            </a:r>
            <a:r>
              <a:rPr lang="en-US" dirty="0" err="1" smtClean="0"/>
              <a:t>dalam</a:t>
            </a:r>
            <a:r>
              <a:rPr lang="en-US" dirty="0" smtClean="0"/>
              <a:t> database. 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2" t="9654" r="2449" b="6634"/>
          <a:stretch/>
        </p:blipFill>
        <p:spPr>
          <a:xfrm>
            <a:off x="2915816" y="635394"/>
            <a:ext cx="6103111" cy="33687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29006" y="339502"/>
            <a:ext cx="3030826" cy="15144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solidFill>
                  <a:schemeClr val="lt2"/>
                </a:solidFill>
              </a:rPr>
              <a:t>Halaman</a:t>
            </a:r>
            <a:br>
              <a:rPr lang="en" sz="3200" dirty="0" smtClean="0">
                <a:solidFill>
                  <a:schemeClr val="lt2"/>
                </a:solidFill>
              </a:rPr>
            </a:br>
            <a:r>
              <a:rPr lang="en" sz="3200" dirty="0" smtClean="0">
                <a:solidFill>
                  <a:schemeClr val="lt2"/>
                </a:solidFill>
              </a:rPr>
              <a:t>Lihat Post (Read)</a:t>
            </a:r>
            <a:endParaRPr sz="3200" dirty="0">
              <a:solidFill>
                <a:schemeClr val="accent1"/>
              </a:solidFill>
            </a:endParaRPr>
          </a:p>
        </p:txBody>
      </p:sp>
      <p:sp>
        <p:nvSpPr>
          <p:cNvPr id="275" name="Google Shape;275;p31"/>
          <p:cNvSpPr txBox="1">
            <a:spLocks noGrp="1"/>
          </p:cNvSpPr>
          <p:nvPr>
            <p:ph type="body" idx="1"/>
          </p:nvPr>
        </p:nvSpPr>
        <p:spPr>
          <a:xfrm>
            <a:off x="0" y="1995686"/>
            <a:ext cx="2686500" cy="18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 smtClean="0"/>
              <a:t>Lihat</a:t>
            </a:r>
            <a:r>
              <a:rPr lang="en-US" dirty="0" smtClean="0"/>
              <a:t> Post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memanggil</a:t>
            </a:r>
            <a:r>
              <a:rPr lang="en-US" dirty="0" smtClean="0"/>
              <a:t> data yang </a:t>
            </a:r>
            <a:r>
              <a:rPr lang="en-US" dirty="0" err="1" smtClean="0"/>
              <a:t>telah</a:t>
            </a:r>
            <a:r>
              <a:rPr lang="en-US" dirty="0" smtClean="0"/>
              <a:t> </a:t>
            </a:r>
            <a:r>
              <a:rPr lang="en-US" dirty="0" err="1" smtClean="0"/>
              <a:t>disimpan</a:t>
            </a:r>
            <a:r>
              <a:rPr lang="en-US" dirty="0" smtClean="0"/>
              <a:t> di </a:t>
            </a:r>
            <a:r>
              <a:rPr lang="en-US" dirty="0" err="1" smtClean="0"/>
              <a:t>dalam</a:t>
            </a:r>
            <a:r>
              <a:rPr lang="en-US" dirty="0" smtClean="0"/>
              <a:t> database. 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9" t="16409" r="1413" b="3930"/>
          <a:stretch/>
        </p:blipFill>
        <p:spPr>
          <a:xfrm>
            <a:off x="2627784" y="195486"/>
            <a:ext cx="4686988" cy="2592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2" t="10415" r="12500" b="7805"/>
          <a:stretch/>
        </p:blipFill>
        <p:spPr>
          <a:xfrm>
            <a:off x="4211960" y="1779662"/>
            <a:ext cx="4483026" cy="260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0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>
            <a:spLocks noGrp="1"/>
          </p:cNvSpPr>
          <p:nvPr>
            <p:ph type="title" idx="21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6"/>
                </a:solidFill>
              </a:rPr>
              <a:t>DAFTAR</a:t>
            </a:r>
            <a:r>
              <a:rPr lang="en" dirty="0" smtClean="0">
                <a:solidFill>
                  <a:schemeClr val="lt2"/>
                </a:solidFill>
              </a:rPr>
              <a:t> </a:t>
            </a:r>
            <a:r>
              <a:rPr lang="en" dirty="0" smtClean="0">
                <a:solidFill>
                  <a:schemeClr val="accent1"/>
                </a:solidFill>
              </a:rPr>
              <a:t>ISI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09" name="Google Shape;209;p28"/>
          <p:cNvSpPr txBox="1">
            <a:spLocks noGrp="1"/>
          </p:cNvSpPr>
          <p:nvPr>
            <p:ph type="title"/>
          </p:nvPr>
        </p:nvSpPr>
        <p:spPr>
          <a:xfrm>
            <a:off x="661250" y="2573524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Latar Belakang</a:t>
            </a:r>
            <a:endParaRPr dirty="0"/>
          </a:p>
        </p:txBody>
      </p:sp>
      <p:sp>
        <p:nvSpPr>
          <p:cNvPr id="210" name="Google Shape;210;p28"/>
          <p:cNvSpPr txBox="1">
            <a:spLocks noGrp="1"/>
          </p:cNvSpPr>
          <p:nvPr>
            <p:ph type="subTitle" idx="1"/>
          </p:nvPr>
        </p:nvSpPr>
        <p:spPr>
          <a:xfrm>
            <a:off x="395536" y="2913830"/>
            <a:ext cx="2902638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Judul dan Deskripsi Web</a:t>
            </a:r>
            <a:endParaRPr lang="id-ID" dirty="0" smtClean="0"/>
          </a:p>
        </p:txBody>
      </p:sp>
      <p:sp>
        <p:nvSpPr>
          <p:cNvPr id="211" name="Google Shape;211;p28"/>
          <p:cNvSpPr txBox="1">
            <a:spLocks noGrp="1"/>
          </p:cNvSpPr>
          <p:nvPr>
            <p:ph type="title" idx="2"/>
          </p:nvPr>
        </p:nvSpPr>
        <p:spPr>
          <a:xfrm>
            <a:off x="970850" y="2239374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2" name="Google Shape;212;p28"/>
          <p:cNvSpPr txBox="1">
            <a:spLocks noGrp="1"/>
          </p:cNvSpPr>
          <p:nvPr>
            <p:ph type="title" idx="3"/>
          </p:nvPr>
        </p:nvSpPr>
        <p:spPr>
          <a:xfrm>
            <a:off x="3371700" y="2573524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Fitur-Fitur Web</a:t>
            </a:r>
            <a:endParaRPr dirty="0"/>
          </a:p>
        </p:txBody>
      </p:sp>
      <p:sp>
        <p:nvSpPr>
          <p:cNvPr id="213" name="Google Shape;213;p28"/>
          <p:cNvSpPr txBox="1">
            <a:spLocks noGrp="1"/>
          </p:cNvSpPr>
          <p:nvPr>
            <p:ph type="subTitle" idx="4"/>
          </p:nvPr>
        </p:nvSpPr>
        <p:spPr>
          <a:xfrm>
            <a:off x="3131840" y="2913830"/>
            <a:ext cx="30005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 smtClean="0"/>
              <a:t>Fitur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Framework Lain</a:t>
            </a:r>
            <a:endParaRPr dirty="0"/>
          </a:p>
        </p:txBody>
      </p:sp>
      <p:sp>
        <p:nvSpPr>
          <p:cNvPr id="214" name="Google Shape;214;p28"/>
          <p:cNvSpPr txBox="1">
            <a:spLocks noGrp="1"/>
          </p:cNvSpPr>
          <p:nvPr>
            <p:ph type="title" idx="5"/>
          </p:nvPr>
        </p:nvSpPr>
        <p:spPr>
          <a:xfrm>
            <a:off x="3681300" y="2239374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5" name="Google Shape;215;p28"/>
          <p:cNvSpPr txBox="1">
            <a:spLocks noGrp="1"/>
          </p:cNvSpPr>
          <p:nvPr>
            <p:ph type="title" idx="6"/>
          </p:nvPr>
        </p:nvSpPr>
        <p:spPr>
          <a:xfrm>
            <a:off x="6082150" y="2573524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Database</a:t>
            </a:r>
            <a:endParaRPr dirty="0"/>
          </a:p>
        </p:txBody>
      </p:sp>
      <p:sp>
        <p:nvSpPr>
          <p:cNvPr id="216" name="Google Shape;216;p28"/>
          <p:cNvSpPr txBox="1">
            <a:spLocks noGrp="1"/>
          </p:cNvSpPr>
          <p:nvPr>
            <p:ph type="subTitle" idx="7"/>
          </p:nvPr>
        </p:nvSpPr>
        <p:spPr>
          <a:xfrm>
            <a:off x="5794118" y="2913830"/>
            <a:ext cx="2954346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 smtClean="0"/>
              <a:t>Daftar</a:t>
            </a:r>
            <a:r>
              <a:rPr lang="en-US" dirty="0" smtClean="0"/>
              <a:t> </a:t>
            </a:r>
            <a:r>
              <a:rPr lang="en-US" dirty="0" err="1" smtClean="0"/>
              <a:t>Tabel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17" name="Google Shape;217;p28"/>
          <p:cNvSpPr txBox="1">
            <a:spLocks noGrp="1"/>
          </p:cNvSpPr>
          <p:nvPr>
            <p:ph type="title" idx="8"/>
          </p:nvPr>
        </p:nvSpPr>
        <p:spPr>
          <a:xfrm>
            <a:off x="6391750" y="2239374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8" name="Google Shape;218;p28"/>
          <p:cNvSpPr txBox="1">
            <a:spLocks noGrp="1"/>
          </p:cNvSpPr>
          <p:nvPr>
            <p:ph type="title" idx="9"/>
          </p:nvPr>
        </p:nvSpPr>
        <p:spPr>
          <a:xfrm>
            <a:off x="1789042" y="3836962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CMS &amp; Tampilan</a:t>
            </a:r>
            <a:endParaRPr dirty="0"/>
          </a:p>
        </p:txBody>
      </p:sp>
      <p:sp>
        <p:nvSpPr>
          <p:cNvPr id="219" name="Google Shape;219;p28"/>
          <p:cNvSpPr txBox="1">
            <a:spLocks noGrp="1"/>
          </p:cNvSpPr>
          <p:nvPr>
            <p:ph type="subTitle" idx="13"/>
          </p:nvPr>
        </p:nvSpPr>
        <p:spPr>
          <a:xfrm>
            <a:off x="1331640" y="4209974"/>
            <a:ext cx="3552728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CMS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Tampilan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Website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20" name="Google Shape;220;p28"/>
          <p:cNvSpPr txBox="1">
            <a:spLocks noGrp="1"/>
          </p:cNvSpPr>
          <p:nvPr>
            <p:ph type="title" idx="14"/>
          </p:nvPr>
        </p:nvSpPr>
        <p:spPr>
          <a:xfrm>
            <a:off x="2098642" y="3502812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21" name="Google Shape;221;p28"/>
          <p:cNvSpPr txBox="1">
            <a:spLocks noGrp="1"/>
          </p:cNvSpPr>
          <p:nvPr>
            <p:ph type="title" idx="15"/>
          </p:nvPr>
        </p:nvSpPr>
        <p:spPr>
          <a:xfrm>
            <a:off x="4932040" y="3836962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Demo</a:t>
            </a:r>
            <a:endParaRPr dirty="0"/>
          </a:p>
        </p:txBody>
      </p:sp>
      <p:sp>
        <p:nvSpPr>
          <p:cNvPr id="222" name="Google Shape;222;p28"/>
          <p:cNvSpPr txBox="1">
            <a:spLocks noGrp="1"/>
          </p:cNvSpPr>
          <p:nvPr>
            <p:ph type="subTitle" idx="16"/>
          </p:nvPr>
        </p:nvSpPr>
        <p:spPr>
          <a:xfrm>
            <a:off x="4979712" y="4209974"/>
            <a:ext cx="2400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 smtClean="0"/>
              <a:t>Demonstrasi</a:t>
            </a:r>
            <a:r>
              <a:rPr lang="en-US" dirty="0" smtClean="0"/>
              <a:t> Program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23" name="Google Shape;223;p28"/>
          <p:cNvSpPr txBox="1">
            <a:spLocks noGrp="1"/>
          </p:cNvSpPr>
          <p:nvPr>
            <p:ph type="title" idx="17"/>
          </p:nvPr>
        </p:nvSpPr>
        <p:spPr>
          <a:xfrm>
            <a:off x="5241640" y="3502812"/>
            <a:ext cx="17814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8" t="10415" r="16860" b="7805"/>
          <a:stretch/>
        </p:blipFill>
        <p:spPr>
          <a:xfrm>
            <a:off x="2769001" y="2690157"/>
            <a:ext cx="2523079" cy="1775103"/>
          </a:xfrm>
          <a:prstGeom prst="rect">
            <a:avLst/>
          </a:prstGeom>
        </p:spPr>
      </p:pic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29006" y="339502"/>
            <a:ext cx="3030826" cy="15144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solidFill>
                  <a:schemeClr val="lt2"/>
                </a:solidFill>
              </a:rPr>
              <a:t>Halaman</a:t>
            </a:r>
            <a:br>
              <a:rPr lang="en" sz="3200" dirty="0" smtClean="0">
                <a:solidFill>
                  <a:schemeClr val="lt2"/>
                </a:solidFill>
              </a:rPr>
            </a:br>
            <a:r>
              <a:rPr lang="en" sz="3200" dirty="0" smtClean="0">
                <a:solidFill>
                  <a:schemeClr val="lt2"/>
                </a:solidFill>
              </a:rPr>
              <a:t>Edit Post (Update)</a:t>
            </a:r>
            <a:endParaRPr sz="3200" dirty="0">
              <a:solidFill>
                <a:schemeClr val="accent1"/>
              </a:solidFill>
            </a:endParaRPr>
          </a:p>
        </p:txBody>
      </p:sp>
      <p:sp>
        <p:nvSpPr>
          <p:cNvPr id="275" name="Google Shape;275;p31"/>
          <p:cNvSpPr txBox="1">
            <a:spLocks noGrp="1"/>
          </p:cNvSpPr>
          <p:nvPr>
            <p:ph type="body" idx="1"/>
          </p:nvPr>
        </p:nvSpPr>
        <p:spPr>
          <a:xfrm>
            <a:off x="0" y="1995686"/>
            <a:ext cx="2686500" cy="18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smtClean="0"/>
              <a:t>Edit Post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mengedit</a:t>
            </a:r>
            <a:r>
              <a:rPr lang="en-US" dirty="0" smtClean="0"/>
              <a:t> data </a:t>
            </a:r>
            <a:r>
              <a:rPr lang="en-US" dirty="0" err="1" smtClean="0"/>
              <a:t>dari</a:t>
            </a:r>
            <a:r>
              <a:rPr lang="en-US" dirty="0" smtClean="0"/>
              <a:t> database, </a:t>
            </a:r>
            <a:r>
              <a:rPr lang="en-US" dirty="0" err="1" smtClean="0"/>
              <a:t>pada</a:t>
            </a:r>
            <a:r>
              <a:rPr lang="en-US" dirty="0" smtClean="0"/>
              <a:t> website kami </a:t>
            </a:r>
            <a:r>
              <a:rPr lang="en-US" dirty="0" err="1" smtClean="0"/>
              <a:t>fungsi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mengedit</a:t>
            </a:r>
            <a:r>
              <a:rPr lang="en-US" dirty="0" smtClean="0"/>
              <a:t> data </a:t>
            </a:r>
            <a:r>
              <a:rPr lang="en-US" dirty="0" err="1" smtClean="0"/>
              <a:t>pada</a:t>
            </a:r>
            <a:r>
              <a:rPr lang="en-US" dirty="0" smtClean="0"/>
              <a:t> table posts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6" t="11382" r="870" b="5433"/>
          <a:stretch/>
        </p:blipFill>
        <p:spPr>
          <a:xfrm>
            <a:off x="3059833" y="195486"/>
            <a:ext cx="4824536" cy="26410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4" t="14668" r="18509" b="6005"/>
          <a:stretch/>
        </p:blipFill>
        <p:spPr>
          <a:xfrm>
            <a:off x="5292080" y="2265209"/>
            <a:ext cx="3528392" cy="232862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4572000" y="3075806"/>
            <a:ext cx="1152128" cy="28803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93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29006" y="339502"/>
            <a:ext cx="3030826" cy="15144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solidFill>
                  <a:schemeClr val="lt2"/>
                </a:solidFill>
              </a:rPr>
              <a:t>Delete Post (Delete)</a:t>
            </a:r>
            <a:endParaRPr sz="3200" dirty="0">
              <a:solidFill>
                <a:schemeClr val="accent1"/>
              </a:solidFill>
            </a:endParaRPr>
          </a:p>
        </p:txBody>
      </p:sp>
      <p:sp>
        <p:nvSpPr>
          <p:cNvPr id="275" name="Google Shape;275;p31"/>
          <p:cNvSpPr txBox="1">
            <a:spLocks noGrp="1"/>
          </p:cNvSpPr>
          <p:nvPr>
            <p:ph type="body" idx="1"/>
          </p:nvPr>
        </p:nvSpPr>
        <p:spPr>
          <a:xfrm>
            <a:off x="19472" y="1429430"/>
            <a:ext cx="2686500" cy="18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smtClean="0"/>
              <a:t>Delete Post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menghapus</a:t>
            </a:r>
            <a:r>
              <a:rPr lang="en-US" dirty="0" smtClean="0"/>
              <a:t> data yang </a:t>
            </a:r>
            <a:r>
              <a:rPr lang="en-US" dirty="0" err="1" smtClean="0"/>
              <a:t>diinginkan</a:t>
            </a:r>
            <a:r>
              <a:rPr lang="en-US" dirty="0" smtClean="0"/>
              <a:t>. </a:t>
            </a:r>
            <a:r>
              <a:rPr lang="en-US" dirty="0" err="1" smtClean="0"/>
              <a:t>Apabila</a:t>
            </a:r>
            <a:r>
              <a:rPr lang="en-US" dirty="0" smtClean="0"/>
              <a:t> delete </a:t>
            </a:r>
            <a:r>
              <a:rPr lang="en-US" dirty="0" err="1" smtClean="0"/>
              <a:t>ditekan</a:t>
            </a:r>
            <a:r>
              <a:rPr lang="en-US" dirty="0" smtClean="0"/>
              <a:t> </a:t>
            </a:r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 smtClean="0"/>
              <a:t>fungsi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menghapus</a:t>
            </a:r>
            <a:r>
              <a:rPr lang="en-US" dirty="0" smtClean="0"/>
              <a:t> data </a:t>
            </a:r>
            <a:r>
              <a:rPr lang="en-US" dirty="0" err="1" smtClean="0"/>
              <a:t>dari</a:t>
            </a:r>
            <a:r>
              <a:rPr lang="en-US" dirty="0" smtClean="0"/>
              <a:t> table posts </a:t>
            </a:r>
            <a:r>
              <a:rPr lang="en-US" dirty="0" err="1" smtClean="0"/>
              <a:t>berdasarkan</a:t>
            </a:r>
            <a:r>
              <a:rPr lang="en-US" dirty="0" smtClean="0"/>
              <a:t> id yang </a:t>
            </a:r>
            <a:r>
              <a:rPr lang="en-US" dirty="0" err="1" smtClean="0"/>
              <a:t>dipilih</a:t>
            </a:r>
            <a:r>
              <a:rPr lang="en-US" dirty="0" smtClean="0"/>
              <a:t>.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 smtClean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smtClean="0"/>
              <a:t>Kami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SweetAlert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membuat</a:t>
            </a:r>
            <a:r>
              <a:rPr lang="en-US" dirty="0" smtClean="0"/>
              <a:t> Alert </a:t>
            </a:r>
            <a:r>
              <a:rPr lang="en-US" dirty="0" err="1" smtClean="0"/>
              <a:t>Penghapusan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572000" y="3075806"/>
            <a:ext cx="1152128" cy="28803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6" t="23561" r="15839" b="9395"/>
          <a:stretch/>
        </p:blipFill>
        <p:spPr>
          <a:xfrm>
            <a:off x="2915816" y="568254"/>
            <a:ext cx="5996188" cy="344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6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1904459" y="267494"/>
            <a:ext cx="5335082" cy="15144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solidFill>
                  <a:schemeClr val="lt2"/>
                </a:solidFill>
              </a:rPr>
              <a:t>Halaman Utama </a:t>
            </a:r>
            <a:r>
              <a:rPr lang="en" sz="3200" dirty="0">
                <a:solidFill>
                  <a:schemeClr val="lt2"/>
                </a:solidFill>
              </a:rPr>
              <a:t/>
            </a:r>
            <a:br>
              <a:rPr lang="en" sz="3200" dirty="0">
                <a:solidFill>
                  <a:schemeClr val="lt2"/>
                </a:solidFill>
              </a:rPr>
            </a:br>
            <a:r>
              <a:rPr lang="en" sz="3200" dirty="0" smtClean="0">
                <a:solidFill>
                  <a:schemeClr val="bg2"/>
                </a:solidFill>
              </a:rPr>
              <a:t>(Front-Page)</a:t>
            </a:r>
            <a:endParaRPr sz="3200" dirty="0">
              <a:solidFill>
                <a:schemeClr val="bg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3" r="934" b="6976"/>
          <a:stretch/>
        </p:blipFill>
        <p:spPr>
          <a:xfrm>
            <a:off x="1403648" y="1275606"/>
            <a:ext cx="6624736" cy="313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85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1904459" y="267494"/>
            <a:ext cx="5335082" cy="15144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solidFill>
                  <a:schemeClr val="lt2"/>
                </a:solidFill>
              </a:rPr>
              <a:t>Halaman Utama </a:t>
            </a:r>
            <a:r>
              <a:rPr lang="en" sz="3200" dirty="0">
                <a:solidFill>
                  <a:schemeClr val="lt2"/>
                </a:solidFill>
              </a:rPr>
              <a:t/>
            </a:r>
            <a:br>
              <a:rPr lang="en" sz="3200" dirty="0">
                <a:solidFill>
                  <a:schemeClr val="lt2"/>
                </a:solidFill>
              </a:rPr>
            </a:br>
            <a:r>
              <a:rPr lang="en" sz="3200" dirty="0" smtClean="0">
                <a:solidFill>
                  <a:schemeClr val="bg2"/>
                </a:solidFill>
              </a:rPr>
              <a:t>(Front-Page)</a:t>
            </a:r>
            <a:endParaRPr sz="3200" dirty="0">
              <a:solidFill>
                <a:schemeClr val="bg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9" t="8095" r="4222" b="8278"/>
          <a:stretch/>
        </p:blipFill>
        <p:spPr>
          <a:xfrm>
            <a:off x="2091990" y="1401326"/>
            <a:ext cx="5792378" cy="311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66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1904459" y="267494"/>
            <a:ext cx="5335082" cy="15144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solidFill>
                  <a:schemeClr val="lt2"/>
                </a:solidFill>
              </a:rPr>
              <a:t>Halaman Utama </a:t>
            </a:r>
            <a:r>
              <a:rPr lang="en" sz="3200" dirty="0">
                <a:solidFill>
                  <a:schemeClr val="lt2"/>
                </a:solidFill>
              </a:rPr>
              <a:t/>
            </a:r>
            <a:br>
              <a:rPr lang="en" sz="3200" dirty="0">
                <a:solidFill>
                  <a:schemeClr val="lt2"/>
                </a:solidFill>
              </a:rPr>
            </a:br>
            <a:r>
              <a:rPr lang="en" sz="3200" dirty="0" smtClean="0">
                <a:solidFill>
                  <a:schemeClr val="bg2"/>
                </a:solidFill>
              </a:rPr>
              <a:t>(Front-Page)</a:t>
            </a:r>
            <a:endParaRPr sz="3200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9" t="7624" r="11178" b="7624"/>
          <a:stretch/>
        </p:blipFill>
        <p:spPr>
          <a:xfrm>
            <a:off x="2051720" y="1347614"/>
            <a:ext cx="5273419" cy="299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5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1904459" y="267494"/>
            <a:ext cx="5335082" cy="15144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solidFill>
                  <a:schemeClr val="lt2"/>
                </a:solidFill>
              </a:rPr>
              <a:t>Halaman Adopt</a:t>
            </a:r>
            <a:endParaRPr sz="3200" dirty="0">
              <a:solidFill>
                <a:schemeClr val="bg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9" r="1574" b="6403"/>
          <a:stretch/>
        </p:blipFill>
        <p:spPr>
          <a:xfrm>
            <a:off x="1043608" y="843558"/>
            <a:ext cx="7051510" cy="341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87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1904459" y="267494"/>
            <a:ext cx="5335082" cy="15144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solidFill>
                  <a:schemeClr val="lt2"/>
                </a:solidFill>
              </a:rPr>
              <a:t>Halaman Article</a:t>
            </a:r>
            <a:endParaRPr sz="3200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6" b="6785"/>
          <a:stretch/>
        </p:blipFill>
        <p:spPr>
          <a:xfrm>
            <a:off x="1403648" y="1012067"/>
            <a:ext cx="6621228" cy="311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1904459" y="267494"/>
            <a:ext cx="5335082" cy="15144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solidFill>
                  <a:schemeClr val="lt2"/>
                </a:solidFill>
              </a:rPr>
              <a:t>Halaman Education</a:t>
            </a:r>
            <a:endParaRPr sz="3200" dirty="0">
              <a:solidFill>
                <a:schemeClr val="bg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93" r="1173" b="5325"/>
          <a:stretch/>
        </p:blipFill>
        <p:spPr>
          <a:xfrm>
            <a:off x="1619672" y="1128902"/>
            <a:ext cx="6017620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6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1904459" y="123478"/>
            <a:ext cx="5335082" cy="15144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solidFill>
                  <a:schemeClr val="lt2"/>
                </a:solidFill>
              </a:rPr>
              <a:t>Halaman Admin</a:t>
            </a:r>
            <a:br>
              <a:rPr lang="en" sz="3200" dirty="0" smtClean="0">
                <a:solidFill>
                  <a:schemeClr val="lt2"/>
                </a:solidFill>
              </a:rPr>
            </a:br>
            <a:r>
              <a:rPr lang="en" sz="3200" dirty="0" smtClean="0">
                <a:solidFill>
                  <a:schemeClr val="bg2"/>
                </a:solidFill>
              </a:rPr>
              <a:t>(Dashboard)</a:t>
            </a:r>
            <a:endParaRPr sz="3200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642" r="-70" b="5292"/>
          <a:stretch/>
        </p:blipFill>
        <p:spPr>
          <a:xfrm>
            <a:off x="1292898" y="1203598"/>
            <a:ext cx="7081385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9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1904459" y="123478"/>
            <a:ext cx="5335082" cy="15144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solidFill>
                  <a:schemeClr val="lt2"/>
                </a:solidFill>
              </a:rPr>
              <a:t>Halaman User</a:t>
            </a:r>
            <a:br>
              <a:rPr lang="en" sz="3200" dirty="0" smtClean="0">
                <a:solidFill>
                  <a:schemeClr val="lt2"/>
                </a:solidFill>
              </a:rPr>
            </a:br>
            <a:r>
              <a:rPr lang="en" sz="3200" dirty="0" smtClean="0">
                <a:solidFill>
                  <a:schemeClr val="bg2"/>
                </a:solidFill>
              </a:rPr>
              <a:t>(Dashboard)</a:t>
            </a:r>
            <a:endParaRPr sz="3200" dirty="0">
              <a:solidFill>
                <a:schemeClr val="bg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1" r="1096" b="4311"/>
          <a:stretch/>
        </p:blipFill>
        <p:spPr>
          <a:xfrm>
            <a:off x="1763688" y="1203598"/>
            <a:ext cx="6022386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91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2"/>
          <p:cNvSpPr txBox="1">
            <a:spLocks noGrp="1"/>
          </p:cNvSpPr>
          <p:nvPr>
            <p:ph type="title" idx="2"/>
          </p:nvPr>
        </p:nvSpPr>
        <p:spPr>
          <a:xfrm>
            <a:off x="5786125" y="956698"/>
            <a:ext cx="2135400" cy="197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01</a:t>
            </a:r>
            <a:endParaRPr dirty="0"/>
          </a:p>
        </p:txBody>
      </p:sp>
      <p:sp>
        <p:nvSpPr>
          <p:cNvPr id="522" name="Google Shape;522;p42"/>
          <p:cNvSpPr txBox="1">
            <a:spLocks noGrp="1"/>
          </p:cNvSpPr>
          <p:nvPr>
            <p:ph type="title"/>
          </p:nvPr>
        </p:nvSpPr>
        <p:spPr>
          <a:xfrm>
            <a:off x="4644008" y="2859782"/>
            <a:ext cx="4848318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Latar Belakang</a:t>
            </a:r>
            <a:endParaRPr dirty="0"/>
          </a:p>
        </p:txBody>
      </p:sp>
      <p:sp>
        <p:nvSpPr>
          <p:cNvPr id="523" name="Google Shape;523;p42"/>
          <p:cNvSpPr txBox="1">
            <a:spLocks noGrp="1"/>
          </p:cNvSpPr>
          <p:nvPr>
            <p:ph type="subTitle" idx="1"/>
          </p:nvPr>
        </p:nvSpPr>
        <p:spPr>
          <a:xfrm>
            <a:off x="5436096" y="3594000"/>
            <a:ext cx="3152700" cy="5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Judul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Deskripsi</a:t>
            </a:r>
            <a:r>
              <a:rPr lang="en-US" dirty="0" smtClean="0"/>
              <a:t> Web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Google Shape;290;p33"/>
          <p:cNvPicPr preferRelativeResize="0"/>
          <p:nvPr/>
        </p:nvPicPr>
        <p:blipFill rotWithShape="1">
          <a:blip r:embed="rId3">
            <a:alphaModFix/>
          </a:blip>
          <a:srcRect l="15700" t="13386" r="15707" b="13386"/>
          <a:stretch/>
        </p:blipFill>
        <p:spPr>
          <a:xfrm>
            <a:off x="611560" y="685113"/>
            <a:ext cx="3626224" cy="387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2"/>
          <p:cNvSpPr txBox="1">
            <a:spLocks noGrp="1"/>
          </p:cNvSpPr>
          <p:nvPr>
            <p:ph type="title" idx="2"/>
          </p:nvPr>
        </p:nvSpPr>
        <p:spPr>
          <a:xfrm>
            <a:off x="5786125" y="956698"/>
            <a:ext cx="2135400" cy="197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sp>
        <p:nvSpPr>
          <p:cNvPr id="522" name="Google Shape;522;p42"/>
          <p:cNvSpPr txBox="1">
            <a:spLocks noGrp="1"/>
          </p:cNvSpPr>
          <p:nvPr>
            <p:ph type="title"/>
          </p:nvPr>
        </p:nvSpPr>
        <p:spPr>
          <a:xfrm>
            <a:off x="4499992" y="2859782"/>
            <a:ext cx="4848318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DEMO</a:t>
            </a:r>
            <a:endParaRPr sz="3600" dirty="0"/>
          </a:p>
        </p:txBody>
      </p:sp>
      <p:sp>
        <p:nvSpPr>
          <p:cNvPr id="523" name="Google Shape;523;p42"/>
          <p:cNvSpPr txBox="1">
            <a:spLocks noGrp="1"/>
          </p:cNvSpPr>
          <p:nvPr>
            <p:ph type="subTitle" idx="1"/>
          </p:nvPr>
        </p:nvSpPr>
        <p:spPr>
          <a:xfrm>
            <a:off x="5436096" y="3594000"/>
            <a:ext cx="3152700" cy="5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fi-FI" dirty="0" smtClean="0"/>
              <a:t>Demonstrasi Program</a:t>
            </a:r>
            <a:endParaRPr lang="fi-FI" dirty="0"/>
          </a:p>
        </p:txBody>
      </p:sp>
      <p:pic>
        <p:nvPicPr>
          <p:cNvPr id="6" name="Google Shape;276;p31"/>
          <p:cNvPicPr preferRelativeResize="0"/>
          <p:nvPr/>
        </p:nvPicPr>
        <p:blipFill rotWithShape="1">
          <a:blip r:embed="rId3">
            <a:alphaModFix/>
          </a:blip>
          <a:srcRect l="15393" t="14261" r="15393" b="14254"/>
          <a:stretch/>
        </p:blipFill>
        <p:spPr>
          <a:xfrm>
            <a:off x="611560" y="843558"/>
            <a:ext cx="3384376" cy="34563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047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49"/>
          <p:cNvPicPr preferRelativeResize="0"/>
          <p:nvPr/>
        </p:nvPicPr>
        <p:blipFill rotWithShape="1">
          <a:blip r:embed="rId3">
            <a:alphaModFix/>
          </a:blip>
          <a:srcRect r="4443" b="13329"/>
          <a:stretch/>
        </p:blipFill>
        <p:spPr>
          <a:xfrm>
            <a:off x="4229075" y="685800"/>
            <a:ext cx="4914926" cy="44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49"/>
          <p:cNvSpPr txBox="1">
            <a:spLocks noGrp="1"/>
          </p:cNvSpPr>
          <p:nvPr>
            <p:ph type="ctrTitle"/>
          </p:nvPr>
        </p:nvSpPr>
        <p:spPr>
          <a:xfrm>
            <a:off x="585183" y="1577107"/>
            <a:ext cx="2691300" cy="13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2"/>
                </a:solidFill>
              </a:rPr>
              <a:t>TERIMA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1"/>
                </a:solidFill>
              </a:rPr>
              <a:t>KASIH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688" name="Google Shape;688;p49"/>
          <p:cNvGrpSpPr/>
          <p:nvPr/>
        </p:nvGrpSpPr>
        <p:grpSpPr>
          <a:xfrm>
            <a:off x="0" y="0"/>
            <a:ext cx="9143975" cy="5143500"/>
            <a:chOff x="0" y="0"/>
            <a:chExt cx="9143975" cy="5143500"/>
          </a:xfrm>
        </p:grpSpPr>
        <p:sp>
          <p:nvSpPr>
            <p:cNvPr id="689" name="Google Shape;689;p49"/>
            <p:cNvSpPr/>
            <p:nvPr/>
          </p:nvSpPr>
          <p:spPr>
            <a:xfrm>
              <a:off x="8430775" y="0"/>
              <a:ext cx="713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9"/>
            <p:cNvSpPr/>
            <p:nvPr/>
          </p:nvSpPr>
          <p:spPr>
            <a:xfrm>
              <a:off x="0" y="4787100"/>
              <a:ext cx="7131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9"/>
            <p:cNvSpPr/>
            <p:nvPr/>
          </p:nvSpPr>
          <p:spPr>
            <a:xfrm>
              <a:off x="7791875" y="4787100"/>
              <a:ext cx="1352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9"/>
            <p:cNvSpPr/>
            <p:nvPr/>
          </p:nvSpPr>
          <p:spPr>
            <a:xfrm>
              <a:off x="3887725" y="1075800"/>
              <a:ext cx="22932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467544" y="3219822"/>
            <a:ext cx="2808312" cy="1296144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93" name="Google Shape;693;p49"/>
          <p:cNvSpPr/>
          <p:nvPr/>
        </p:nvSpPr>
        <p:spPr>
          <a:xfrm>
            <a:off x="3538075" y="0"/>
            <a:ext cx="3315900" cy="71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49"/>
          <p:cNvSpPr/>
          <p:nvPr/>
        </p:nvSpPr>
        <p:spPr>
          <a:xfrm>
            <a:off x="3538075" y="0"/>
            <a:ext cx="3315900" cy="71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68;p49"/>
          <p:cNvSpPr txBox="1">
            <a:spLocks/>
          </p:cNvSpPr>
          <p:nvPr/>
        </p:nvSpPr>
        <p:spPr>
          <a:xfrm>
            <a:off x="476469" y="2907196"/>
            <a:ext cx="2691300" cy="10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2000" b="1" dirty="0" err="1" smtClean="0"/>
              <a:t>Kelompok</a:t>
            </a:r>
            <a:r>
              <a:rPr lang="en-US" sz="2000" b="1" dirty="0" smtClean="0"/>
              <a:t> 2</a:t>
            </a:r>
          </a:p>
          <a:p>
            <a:pPr marL="0" indent="0"/>
            <a:r>
              <a:rPr lang="en-US" sz="2000" b="1" dirty="0" smtClean="0"/>
              <a:t>KOM B</a:t>
            </a:r>
          </a:p>
          <a:p>
            <a:pPr marL="0" indent="0"/>
            <a:r>
              <a:rPr lang="en-US" sz="2000" b="1" dirty="0" err="1" smtClean="0"/>
              <a:t>Angkatan</a:t>
            </a:r>
            <a:r>
              <a:rPr lang="en-US" sz="2000" b="1" dirty="0" smtClean="0"/>
              <a:t> 2020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white and gray kitten on white texti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723600"/>
            <a:ext cx="4835748" cy="377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2" name="Google Shape;232;p29"/>
          <p:cNvSpPr txBox="1">
            <a:spLocks noGrp="1"/>
          </p:cNvSpPr>
          <p:nvPr>
            <p:ph type="title"/>
          </p:nvPr>
        </p:nvSpPr>
        <p:spPr>
          <a:xfrm>
            <a:off x="609946" y="564207"/>
            <a:ext cx="2737917" cy="11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LATAR</a:t>
            </a:r>
            <a:r>
              <a:rPr lang="en" dirty="0" smtClean="0"/>
              <a:t> </a:t>
            </a:r>
            <a:r>
              <a:rPr lang="en" dirty="0" smtClean="0">
                <a:solidFill>
                  <a:schemeClr val="accent1"/>
                </a:solidFill>
              </a:rPr>
              <a:t>BELAKANG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33" name="Google Shape;233;p29"/>
          <p:cNvSpPr txBox="1">
            <a:spLocks noGrp="1"/>
          </p:cNvSpPr>
          <p:nvPr>
            <p:ph type="subTitle" idx="1"/>
          </p:nvPr>
        </p:nvSpPr>
        <p:spPr>
          <a:xfrm>
            <a:off x="713225" y="1635646"/>
            <a:ext cx="3313970" cy="27849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Pada Tugas Besar Pemrograman Web Lanjutan ini, kami membuat website dinamis menggunakan framework Laravel yang memiliki konsep MVC (Model, View, Controller).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Adapun judul yang diambil oleh kelompok kami adalah :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Website Animal Shelter dengan nama </a:t>
            </a:r>
            <a:r>
              <a:rPr lang="en" b="1" dirty="0" smtClean="0">
                <a:solidFill>
                  <a:schemeClr val="accent3">
                    <a:lumMod val="50000"/>
                  </a:schemeClr>
                </a:solidFill>
              </a:rPr>
              <a:t>Paw Rescue</a:t>
            </a:r>
            <a:endParaRPr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34" name="Google Shape;234;p29"/>
          <p:cNvSpPr/>
          <p:nvPr/>
        </p:nvSpPr>
        <p:spPr>
          <a:xfrm>
            <a:off x="713225" y="4776850"/>
            <a:ext cx="6140700" cy="36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4" t="17206" r="73767" b="75742"/>
          <a:stretch/>
        </p:blipFill>
        <p:spPr>
          <a:xfrm>
            <a:off x="4618850" y="3753008"/>
            <a:ext cx="3511459" cy="745435"/>
          </a:xfrm>
          <a:prstGeom prst="rect">
            <a:avLst/>
          </a:prstGeom>
        </p:spPr>
      </p:pic>
      <p:sp>
        <p:nvSpPr>
          <p:cNvPr id="235" name="Google Shape;235;p29"/>
          <p:cNvSpPr/>
          <p:nvPr/>
        </p:nvSpPr>
        <p:spPr>
          <a:xfrm>
            <a:off x="6853800" y="0"/>
            <a:ext cx="22902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32;p29"/>
          <p:cNvSpPr txBox="1">
            <a:spLocks/>
          </p:cNvSpPr>
          <p:nvPr/>
        </p:nvSpPr>
        <p:spPr>
          <a:xfrm>
            <a:off x="107504" y="600911"/>
            <a:ext cx="821745" cy="93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arala"/>
              <a:buNone/>
              <a:defRPr sz="3500" b="1" i="0" u="none" strike="noStrike" cap="non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arala"/>
              <a:buNone/>
              <a:defRPr sz="24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arala"/>
              <a:buNone/>
              <a:defRPr sz="24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arala"/>
              <a:buNone/>
              <a:defRPr sz="24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arala"/>
              <a:buNone/>
              <a:defRPr sz="24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arala"/>
              <a:buNone/>
              <a:defRPr sz="24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arala"/>
              <a:buNone/>
              <a:defRPr sz="24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arala"/>
              <a:buNone/>
              <a:defRPr sz="24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arala"/>
              <a:buNone/>
              <a:defRPr sz="24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r>
              <a:rPr lang="en-US" sz="7200" dirty="0" smtClean="0"/>
              <a:t>1</a:t>
            </a:r>
            <a:endParaRPr lang="id-ID" sz="72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white and gray kitten on white texti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723600"/>
            <a:ext cx="4835748" cy="377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2" name="Google Shape;232;p29"/>
          <p:cNvSpPr txBox="1">
            <a:spLocks noGrp="1"/>
          </p:cNvSpPr>
          <p:nvPr>
            <p:ph type="title"/>
          </p:nvPr>
        </p:nvSpPr>
        <p:spPr>
          <a:xfrm>
            <a:off x="609946" y="564207"/>
            <a:ext cx="2737917" cy="11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DESKRIPSI</a:t>
            </a:r>
            <a:br>
              <a:rPr lang="en" dirty="0" smtClean="0">
                <a:solidFill>
                  <a:schemeClr val="dk1"/>
                </a:solidFill>
              </a:rPr>
            </a:br>
            <a:r>
              <a:rPr lang="en" dirty="0" smtClean="0">
                <a:solidFill>
                  <a:schemeClr val="accent1"/>
                </a:solidFill>
              </a:rPr>
              <a:t>WEB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33" name="Google Shape;233;p29"/>
          <p:cNvSpPr txBox="1">
            <a:spLocks noGrp="1"/>
          </p:cNvSpPr>
          <p:nvPr>
            <p:ph type="subTitle" idx="1"/>
          </p:nvPr>
        </p:nvSpPr>
        <p:spPr>
          <a:xfrm>
            <a:off x="713225" y="1563638"/>
            <a:ext cx="3313970" cy="31412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 dirty="0" smtClean="0">
                <a:solidFill>
                  <a:schemeClr val="accent3">
                    <a:lumMod val="50000"/>
                  </a:schemeClr>
                </a:solidFill>
              </a:rPr>
              <a:t>Paw Rescue </a:t>
            </a:r>
            <a:r>
              <a:rPr lang="en" sz="1300" dirty="0" smtClean="0">
                <a:solidFill>
                  <a:schemeClr val="tx1"/>
                </a:solidFill>
              </a:rPr>
              <a:t>merupakan website Komunitas Animal Shelter (Penampungan Hewan)  yang menampung kucing jalanan. Website ini membagikan informasi terkait info-info tentang pemeliharaan kucing, kegiatan sehari-hari, dan deskripsi kucing yang ditampung di </a:t>
            </a:r>
            <a:r>
              <a:rPr lang="en" sz="1300" b="1" dirty="0" smtClean="0">
                <a:solidFill>
                  <a:srgbClr val="C00000"/>
                </a:solidFill>
              </a:rPr>
              <a:t>Paw Rescue.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 smtClean="0">
                <a:solidFill>
                  <a:schemeClr val="tx1"/>
                </a:solidFill>
              </a:rPr>
              <a:t>Tujuan pembuatan website ini adalah untuk meningkatkan kesadaran tentang kucing jalanan dan mencari adopter yang bersedia merawat kucing</a:t>
            </a:r>
            <a:endParaRPr sz="1300" dirty="0">
              <a:solidFill>
                <a:schemeClr val="tx1"/>
              </a:solidFill>
            </a:endParaRPr>
          </a:p>
        </p:txBody>
      </p:sp>
      <p:sp>
        <p:nvSpPr>
          <p:cNvPr id="234" name="Google Shape;234;p29"/>
          <p:cNvSpPr/>
          <p:nvPr/>
        </p:nvSpPr>
        <p:spPr>
          <a:xfrm>
            <a:off x="713225" y="4776850"/>
            <a:ext cx="6140700" cy="36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4" t="17206" r="73767" b="75742"/>
          <a:stretch/>
        </p:blipFill>
        <p:spPr>
          <a:xfrm>
            <a:off x="4618850" y="3753008"/>
            <a:ext cx="3511459" cy="745435"/>
          </a:xfrm>
          <a:prstGeom prst="rect">
            <a:avLst/>
          </a:prstGeom>
        </p:spPr>
      </p:pic>
      <p:sp>
        <p:nvSpPr>
          <p:cNvPr id="235" name="Google Shape;235;p29"/>
          <p:cNvSpPr/>
          <p:nvPr/>
        </p:nvSpPr>
        <p:spPr>
          <a:xfrm>
            <a:off x="6853800" y="0"/>
            <a:ext cx="22902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32;p29"/>
          <p:cNvSpPr txBox="1">
            <a:spLocks/>
          </p:cNvSpPr>
          <p:nvPr/>
        </p:nvSpPr>
        <p:spPr>
          <a:xfrm>
            <a:off x="107504" y="600911"/>
            <a:ext cx="821745" cy="93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arala"/>
              <a:buNone/>
              <a:defRPr sz="3500" b="1" i="0" u="none" strike="noStrike" cap="non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arala"/>
              <a:buNone/>
              <a:defRPr sz="24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arala"/>
              <a:buNone/>
              <a:defRPr sz="24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arala"/>
              <a:buNone/>
              <a:defRPr sz="24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arala"/>
              <a:buNone/>
              <a:defRPr sz="24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arala"/>
              <a:buNone/>
              <a:defRPr sz="24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arala"/>
              <a:buNone/>
              <a:defRPr sz="24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arala"/>
              <a:buNone/>
              <a:defRPr sz="24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arala"/>
              <a:buNone/>
              <a:defRPr sz="24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r>
              <a:rPr lang="en-US" sz="7200" dirty="0" smtClean="0"/>
              <a:t>1</a:t>
            </a:r>
            <a:endParaRPr lang="id-ID" sz="7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09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white and gray kitten on white texti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723600"/>
            <a:ext cx="4835748" cy="377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2" name="Google Shape;232;p29"/>
          <p:cNvSpPr txBox="1">
            <a:spLocks noGrp="1"/>
          </p:cNvSpPr>
          <p:nvPr>
            <p:ph type="title"/>
          </p:nvPr>
        </p:nvSpPr>
        <p:spPr>
          <a:xfrm>
            <a:off x="609946" y="564207"/>
            <a:ext cx="2737917" cy="11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DESKRIPSI</a:t>
            </a:r>
            <a:br>
              <a:rPr lang="en" dirty="0" smtClean="0">
                <a:solidFill>
                  <a:schemeClr val="dk1"/>
                </a:solidFill>
              </a:rPr>
            </a:br>
            <a:r>
              <a:rPr lang="en" dirty="0" smtClean="0">
                <a:solidFill>
                  <a:schemeClr val="accent1"/>
                </a:solidFill>
              </a:rPr>
              <a:t>WEB 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33" name="Google Shape;233;p29"/>
          <p:cNvSpPr txBox="1">
            <a:spLocks noGrp="1"/>
          </p:cNvSpPr>
          <p:nvPr>
            <p:ph type="subTitle" idx="1"/>
          </p:nvPr>
        </p:nvSpPr>
        <p:spPr>
          <a:xfrm>
            <a:off x="713225" y="1563638"/>
            <a:ext cx="3313970" cy="31412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 smtClean="0">
                <a:solidFill>
                  <a:schemeClr val="tx1"/>
                </a:solidFill>
              </a:rPr>
              <a:t>Website Paw Rescue memiliki beberapa komponen yang terbagi atas :</a:t>
            </a:r>
          </a:p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" sz="1300" dirty="0" smtClean="0">
                <a:solidFill>
                  <a:schemeClr val="tx1"/>
                </a:solidFill>
              </a:rPr>
              <a:t>Halaman Edukasi</a:t>
            </a:r>
          </a:p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" sz="1300" dirty="0" smtClean="0">
                <a:solidFill>
                  <a:schemeClr val="tx1"/>
                </a:solidFill>
              </a:rPr>
              <a:t>Halaman Article</a:t>
            </a:r>
          </a:p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" sz="1300" dirty="0" smtClean="0">
                <a:solidFill>
                  <a:schemeClr val="tx1"/>
                </a:solidFill>
              </a:rPr>
              <a:t>Halaman  Adopsi</a:t>
            </a:r>
          </a:p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" sz="1300" dirty="0" smtClean="0">
                <a:solidFill>
                  <a:schemeClr val="tx1"/>
                </a:solidFill>
              </a:rPr>
              <a:t>Halaman Admin dan User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" sz="1300" dirty="0" smtClean="0">
                <a:solidFill>
                  <a:schemeClr val="tx1"/>
                </a:solidFill>
              </a:rPr>
              <a:t>Dan dalam pembuatan isi halaman kami menerapkan CMS (Content Mangement System).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</a:pPr>
            <a:endParaRPr lang="en" sz="1300" dirty="0" smtClean="0">
              <a:solidFill>
                <a:schemeClr val="tx1"/>
              </a:solidFill>
            </a:endParaRPr>
          </a:p>
        </p:txBody>
      </p:sp>
      <p:sp>
        <p:nvSpPr>
          <p:cNvPr id="234" name="Google Shape;234;p29"/>
          <p:cNvSpPr/>
          <p:nvPr/>
        </p:nvSpPr>
        <p:spPr>
          <a:xfrm>
            <a:off x="713225" y="4776850"/>
            <a:ext cx="6140700" cy="36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4" t="17206" r="73767" b="75742"/>
          <a:stretch/>
        </p:blipFill>
        <p:spPr>
          <a:xfrm>
            <a:off x="4618850" y="3753008"/>
            <a:ext cx="3511459" cy="745435"/>
          </a:xfrm>
          <a:prstGeom prst="rect">
            <a:avLst/>
          </a:prstGeom>
        </p:spPr>
      </p:pic>
      <p:sp>
        <p:nvSpPr>
          <p:cNvPr id="235" name="Google Shape;235;p29"/>
          <p:cNvSpPr/>
          <p:nvPr/>
        </p:nvSpPr>
        <p:spPr>
          <a:xfrm>
            <a:off x="6853800" y="0"/>
            <a:ext cx="22902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32;p29"/>
          <p:cNvSpPr txBox="1">
            <a:spLocks/>
          </p:cNvSpPr>
          <p:nvPr/>
        </p:nvSpPr>
        <p:spPr>
          <a:xfrm>
            <a:off x="107504" y="600911"/>
            <a:ext cx="821745" cy="93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arala"/>
              <a:buNone/>
              <a:defRPr sz="3500" b="1" i="0" u="none" strike="noStrike" cap="non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arala"/>
              <a:buNone/>
              <a:defRPr sz="24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arala"/>
              <a:buNone/>
              <a:defRPr sz="24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arala"/>
              <a:buNone/>
              <a:defRPr sz="24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arala"/>
              <a:buNone/>
              <a:defRPr sz="24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arala"/>
              <a:buNone/>
              <a:defRPr sz="24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arala"/>
              <a:buNone/>
              <a:defRPr sz="24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arala"/>
              <a:buNone/>
              <a:defRPr sz="24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arala"/>
              <a:buNone/>
              <a:defRPr sz="24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r>
              <a:rPr lang="en-US" sz="7200" dirty="0" smtClean="0"/>
              <a:t>1</a:t>
            </a:r>
            <a:endParaRPr lang="id-ID" sz="7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92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2"/>
          <p:cNvSpPr txBox="1">
            <a:spLocks noGrp="1"/>
          </p:cNvSpPr>
          <p:nvPr>
            <p:ph type="title" idx="2"/>
          </p:nvPr>
        </p:nvSpPr>
        <p:spPr>
          <a:xfrm>
            <a:off x="5786125" y="956698"/>
            <a:ext cx="2135400" cy="197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sp>
        <p:nvSpPr>
          <p:cNvPr id="522" name="Google Shape;522;p42"/>
          <p:cNvSpPr txBox="1">
            <a:spLocks noGrp="1"/>
          </p:cNvSpPr>
          <p:nvPr>
            <p:ph type="title"/>
          </p:nvPr>
        </p:nvSpPr>
        <p:spPr>
          <a:xfrm>
            <a:off x="4644008" y="2859782"/>
            <a:ext cx="4848318" cy="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Fitur-Fitur Web</a:t>
            </a:r>
            <a:endParaRPr dirty="0"/>
          </a:p>
        </p:txBody>
      </p:sp>
      <p:sp>
        <p:nvSpPr>
          <p:cNvPr id="523" name="Google Shape;523;p42"/>
          <p:cNvSpPr txBox="1">
            <a:spLocks noGrp="1"/>
          </p:cNvSpPr>
          <p:nvPr>
            <p:ph type="subTitle" idx="1"/>
          </p:nvPr>
        </p:nvSpPr>
        <p:spPr>
          <a:xfrm>
            <a:off x="5436096" y="3594000"/>
            <a:ext cx="3152700" cy="5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Fitur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Framework Lain yang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Website</a:t>
            </a:r>
            <a:endParaRPr dirty="0"/>
          </a:p>
        </p:txBody>
      </p:sp>
      <p:pic>
        <p:nvPicPr>
          <p:cNvPr id="524" name="Google Shape;524;p42"/>
          <p:cNvPicPr preferRelativeResize="0"/>
          <p:nvPr/>
        </p:nvPicPr>
        <p:blipFill rotWithShape="1">
          <a:blip r:embed="rId3">
            <a:alphaModFix/>
          </a:blip>
          <a:srcRect l="18450" t="13355" r="11423" b="14488"/>
          <a:stretch/>
        </p:blipFill>
        <p:spPr>
          <a:xfrm>
            <a:off x="641772" y="751575"/>
            <a:ext cx="3714226" cy="38217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934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3" t="8875" r="18959" b="4688"/>
          <a:stretch/>
        </p:blipFill>
        <p:spPr>
          <a:xfrm>
            <a:off x="126810" y="843558"/>
            <a:ext cx="4301174" cy="3293409"/>
          </a:xfrm>
          <a:prstGeom prst="rect">
            <a:avLst/>
          </a:prstGeom>
        </p:spPr>
      </p:pic>
      <p:sp>
        <p:nvSpPr>
          <p:cNvPr id="287" name="Google Shape;287;p33"/>
          <p:cNvSpPr/>
          <p:nvPr/>
        </p:nvSpPr>
        <p:spPr>
          <a:xfrm>
            <a:off x="5021898" y="1131673"/>
            <a:ext cx="3022500" cy="293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3"/>
          <p:cNvSpPr txBox="1">
            <a:spLocks noGrp="1"/>
          </p:cNvSpPr>
          <p:nvPr>
            <p:ph type="title"/>
          </p:nvPr>
        </p:nvSpPr>
        <p:spPr>
          <a:xfrm>
            <a:off x="5144318" y="948913"/>
            <a:ext cx="2788157" cy="12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2"/>
                </a:solidFill>
              </a:rPr>
              <a:t>Pagination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89" name="Google Shape;289;p33"/>
          <p:cNvSpPr txBox="1">
            <a:spLocks noGrp="1"/>
          </p:cNvSpPr>
          <p:nvPr>
            <p:ph type="subTitle" idx="1"/>
          </p:nvPr>
        </p:nvSpPr>
        <p:spPr>
          <a:xfrm>
            <a:off x="5240496" y="2197965"/>
            <a:ext cx="2595802" cy="1872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Pagination adalah sebuah fitur yang digunakan untuk membatasi tampilan data pada satu halaman agar tidak terlalu panjang dan lebih rapi</a:t>
            </a:r>
            <a:r>
              <a:rPr lang="en-US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7" name="Google Shape;289;p33"/>
          <p:cNvSpPr txBox="1">
            <a:spLocks/>
          </p:cNvSpPr>
          <p:nvPr/>
        </p:nvSpPr>
        <p:spPr>
          <a:xfrm>
            <a:off x="4572000" y="85214"/>
            <a:ext cx="3264298" cy="398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b="1" dirty="0" err="1" smtClean="0">
                <a:solidFill>
                  <a:schemeClr val="bg1"/>
                </a:solidFill>
              </a:rPr>
              <a:t>Fitur-Fitur</a:t>
            </a:r>
            <a:r>
              <a:rPr lang="en-US" b="1" dirty="0" smtClean="0">
                <a:solidFill>
                  <a:schemeClr val="bg1"/>
                </a:solidFill>
              </a:rPr>
              <a:t> Website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4716016" y="897564"/>
            <a:ext cx="648072" cy="594066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Google Shape;288;p33"/>
          <p:cNvSpPr txBox="1">
            <a:spLocks/>
          </p:cNvSpPr>
          <p:nvPr/>
        </p:nvSpPr>
        <p:spPr>
          <a:xfrm>
            <a:off x="4194958" y="333554"/>
            <a:ext cx="1690187" cy="12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arala"/>
              <a:buNone/>
              <a:defRPr sz="3500" b="1" i="0" u="none" strike="noStrike" cap="none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la"/>
              <a:buNone/>
              <a:defRPr sz="2600" b="0" i="0" u="none" strike="noStrike" cap="none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1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802637" y="4128734"/>
            <a:ext cx="5544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(</a:t>
            </a:r>
            <a:r>
              <a:rPr lang="en-US" sz="1200" b="1" dirty="0" err="1" smtClean="0"/>
              <a:t>Penggunaan</a:t>
            </a:r>
            <a:r>
              <a:rPr lang="en-US" sz="1200" b="1" dirty="0" smtClean="0"/>
              <a:t> Pagination </a:t>
            </a:r>
            <a:r>
              <a:rPr lang="en-US" sz="1200" b="1" dirty="0" err="1" smtClean="0"/>
              <a:t>pada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Halaman</a:t>
            </a:r>
            <a:r>
              <a:rPr lang="en-US" sz="1200" b="1" dirty="0" smtClean="0"/>
              <a:t> All Post </a:t>
            </a:r>
          </a:p>
          <a:p>
            <a:pPr algn="ctr"/>
            <a:r>
              <a:rPr lang="en-US" sz="1200" b="1" dirty="0" smtClean="0"/>
              <a:t>di </a:t>
            </a:r>
            <a:r>
              <a:rPr lang="en-US" sz="1200" b="1" dirty="0" err="1" smtClean="0"/>
              <a:t>Halaman</a:t>
            </a:r>
            <a:r>
              <a:rPr lang="en-US" sz="1200" b="1" dirty="0" smtClean="0"/>
              <a:t> Admin)</a:t>
            </a:r>
            <a:endParaRPr lang="id-ID" sz="1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inal Project Proposal by Slidesgo">
  <a:themeElements>
    <a:clrScheme name="Simple Light">
      <a:dk1>
        <a:srgbClr val="000000"/>
      </a:dk1>
      <a:lt1>
        <a:srgbClr val="FFFFFF"/>
      </a:lt1>
      <a:dk2>
        <a:srgbClr val="FF725E"/>
      </a:dk2>
      <a:lt2>
        <a:srgbClr val="000000"/>
      </a:lt2>
      <a:accent1>
        <a:srgbClr val="FF725E"/>
      </a:accent1>
      <a:accent2>
        <a:srgbClr val="FF725E"/>
      </a:accent2>
      <a:accent3>
        <a:srgbClr val="F6B1A7"/>
      </a:accent3>
      <a:accent4>
        <a:srgbClr val="F6B1A7"/>
      </a:accent4>
      <a:accent5>
        <a:srgbClr val="FF725E"/>
      </a:accent5>
      <a:accent6>
        <a:srgbClr val="0000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827</Words>
  <Application>Microsoft Office PowerPoint</Application>
  <PresentationFormat>On-screen Show (16:9)</PresentationFormat>
  <Paragraphs>170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Sarala</vt:lpstr>
      <vt:lpstr>Montserrat</vt:lpstr>
      <vt:lpstr>Work Sans Regular</vt:lpstr>
      <vt:lpstr>Final Project Proposal by Slidesgo</vt:lpstr>
      <vt:lpstr>Pembuatan Website  Animal Shelter  dengan Framework Laravel</vt:lpstr>
      <vt:lpstr>ANGGOTA KELOMPOK</vt:lpstr>
      <vt:lpstr>DAFTAR ISI</vt:lpstr>
      <vt:lpstr>01</vt:lpstr>
      <vt:lpstr>LATAR BELAKANG</vt:lpstr>
      <vt:lpstr>DESKRIPSI WEB</vt:lpstr>
      <vt:lpstr>DESKRIPSI WEB </vt:lpstr>
      <vt:lpstr>02</vt:lpstr>
      <vt:lpstr>Pagination</vt:lpstr>
      <vt:lpstr>Pagination</vt:lpstr>
      <vt:lpstr>Searching</vt:lpstr>
      <vt:lpstr>Validasi Login dan Register</vt:lpstr>
      <vt:lpstr>PowerPoint Presentation</vt:lpstr>
      <vt:lpstr>Lupa Password</vt:lpstr>
      <vt:lpstr>Lupa Password</vt:lpstr>
      <vt:lpstr>PowerPoint Presentation</vt:lpstr>
      <vt:lpstr>PowerPoint Presentation</vt:lpstr>
      <vt:lpstr>Moderasi Form Adopsi (Terima/Tolak)</vt:lpstr>
      <vt:lpstr>PowerPoint Presentation</vt:lpstr>
      <vt:lpstr>PowerPoint Presentation</vt:lpstr>
      <vt:lpstr>Komentar</vt:lpstr>
      <vt:lpstr>Komentar</vt:lpstr>
      <vt:lpstr>FRAMEWORK LAINNYA</vt:lpstr>
      <vt:lpstr>PLUGIN</vt:lpstr>
      <vt:lpstr>03</vt:lpstr>
      <vt:lpstr>DATABASE</vt:lpstr>
      <vt:lpstr>04</vt:lpstr>
      <vt:lpstr>Halaman Tambah Post (Create)</vt:lpstr>
      <vt:lpstr>Halaman Lihat Post (Read)</vt:lpstr>
      <vt:lpstr>Halaman Edit Post (Update)</vt:lpstr>
      <vt:lpstr>Delete Post (Delete)</vt:lpstr>
      <vt:lpstr>Halaman Utama  (Front-Page)</vt:lpstr>
      <vt:lpstr>Halaman Utama  (Front-Page)</vt:lpstr>
      <vt:lpstr>Halaman Utama  (Front-Page)</vt:lpstr>
      <vt:lpstr>Halaman Adopt</vt:lpstr>
      <vt:lpstr>Halaman Article</vt:lpstr>
      <vt:lpstr>Halaman Education</vt:lpstr>
      <vt:lpstr>Halaman Admin (Dashboard)</vt:lpstr>
      <vt:lpstr>Halaman User (Dashboard)</vt:lpstr>
      <vt:lpstr>05</vt:lpstr>
      <vt:lpstr>TERIMA KASIH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Pembuatan Website  Animal Shelter  dengan Framework Laravel</dc:title>
  <dc:creator>Christine Amanda</dc:creator>
  <cp:lastModifiedBy>ast.medan.800@outlook.com</cp:lastModifiedBy>
  <cp:revision>40</cp:revision>
  <dcterms:modified xsi:type="dcterms:W3CDTF">2021-06-21T07:09:57Z</dcterms:modified>
</cp:coreProperties>
</file>